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57" r:id="rId3"/>
    <p:sldId id="259" r:id="rId4"/>
    <p:sldId id="281" r:id="rId5"/>
    <p:sldId id="261" r:id="rId6"/>
    <p:sldId id="262" r:id="rId7"/>
    <p:sldId id="263" r:id="rId8"/>
    <p:sldId id="267" r:id="rId9"/>
    <p:sldId id="266" r:id="rId10"/>
    <p:sldId id="265" r:id="rId11"/>
    <p:sldId id="264" r:id="rId12"/>
    <p:sldId id="269" r:id="rId13"/>
    <p:sldId id="270" r:id="rId14"/>
    <p:sldId id="268" r:id="rId15"/>
    <p:sldId id="271" r:id="rId16"/>
    <p:sldId id="282" r:id="rId17"/>
    <p:sldId id="273" r:id="rId18"/>
    <p:sldId id="272" r:id="rId19"/>
    <p:sldId id="277" r:id="rId20"/>
    <p:sldId id="284" r:id="rId21"/>
    <p:sldId id="278" r:id="rId22"/>
    <p:sldId id="279" r:id="rId23"/>
    <p:sldId id="260" r:id="rId24"/>
    <p:sldId id="276" r:id="rId25"/>
    <p:sldId id="283" r:id="rId26"/>
    <p:sldId id="274"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106" d="100"/>
          <a:sy n="106" d="100"/>
        </p:scale>
        <p:origin x="792" y="66"/>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9/27/2023</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9/27/2023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webp"/><Relationship Id="rId3" Type="http://schemas.openxmlformats.org/officeDocument/2006/relationships/image" Target="../media/image30.jpeg"/><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image" Target="../media/image29.jpeg"/><Relationship Id="rId1" Type="http://schemas.openxmlformats.org/officeDocument/2006/relationships/slideLayout" Target="../slideLayouts/slideLayout12.xml"/><Relationship Id="rId6" Type="http://schemas.openxmlformats.org/officeDocument/2006/relationships/image" Target="../media/image33.jp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g"/><Relationship Id="rId4" Type="http://schemas.openxmlformats.org/officeDocument/2006/relationships/image" Target="../media/image31.jpeg"/><Relationship Id="rId9"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7" name="Picture 6">
            <a:extLst>
              <a:ext uri="{FF2B5EF4-FFF2-40B4-BE49-F238E27FC236}">
                <a16:creationId xmlns:a16="http://schemas.microsoft.com/office/drawing/2014/main" id="{49342108-B01C-0866-B2F4-C6523E98B157}"/>
              </a:ext>
            </a:extLst>
          </p:cNvPr>
          <p:cNvPicPr>
            <a:picLocks noChangeAspect="1"/>
          </p:cNvPicPr>
          <p:nvPr/>
        </p:nvPicPr>
        <p:blipFill>
          <a:blip r:embed="rId2"/>
          <a:stretch>
            <a:fillRect/>
          </a:stretch>
        </p:blipFill>
        <p:spPr>
          <a:xfrm>
            <a:off x="0" y="0"/>
            <a:ext cx="12192000" cy="6858000"/>
          </a:xfrm>
          <a:prstGeom prst="rect">
            <a:avLst/>
          </a:prstGeom>
        </p:spPr>
      </p:pic>
      <p:sp>
        <p:nvSpPr>
          <p:cNvPr id="8" name="Title 3">
            <a:extLst>
              <a:ext uri="{FF2B5EF4-FFF2-40B4-BE49-F238E27FC236}">
                <a16:creationId xmlns:a16="http://schemas.microsoft.com/office/drawing/2014/main" id="{0EE870B6-038B-0CEF-63B9-F8A008DEB279}"/>
              </a:ext>
            </a:extLst>
          </p:cNvPr>
          <p:cNvSpPr txBox="1">
            <a:spLocks/>
          </p:cNvSpPr>
          <p:nvPr/>
        </p:nvSpPr>
        <p:spPr>
          <a:xfrm>
            <a:off x="1476944" y="3949742"/>
            <a:ext cx="9853609" cy="1981912"/>
          </a:xfrm>
          <a:prstGeom prst="rect">
            <a:avLst/>
          </a:prstGeom>
        </p:spPr>
        <p:txBody>
          <a:bodyPr vert="horz" lIns="0" tIns="0" rIns="0" bIns="0" rtlCol="0" anchor="b">
            <a:noAutofit/>
          </a:bodyPr>
          <a:lstStyle>
            <a:lvl1pPr algn="l" defTabSz="914400" rtl="0" eaLnBrk="1" latinLnBrk="0" hangingPunct="1">
              <a:lnSpc>
                <a:spcPts val="4000"/>
              </a:lnSpc>
              <a:spcBef>
                <a:spcPct val="0"/>
              </a:spcBef>
              <a:buNone/>
              <a:defRPr sz="4800" kern="1200" spc="-150">
                <a:solidFill>
                  <a:schemeClr val="bg1"/>
                </a:solidFill>
                <a:latin typeface="+mj-lt"/>
                <a:ea typeface="+mj-ea"/>
                <a:cs typeface="+mj-cs"/>
              </a:defRPr>
            </a:lvl1pPr>
          </a:lstStyle>
          <a:p>
            <a:r>
              <a:rPr lang="en-US" sz="8000" dirty="0">
                <a:solidFill>
                  <a:srgbClr val="C00000"/>
                </a:solidFill>
                <a:latin typeface="Roboto" panose="02000000000000000000" pitchFamily="2" charset="0"/>
                <a:ea typeface="Roboto" panose="02000000000000000000" pitchFamily="2" charset="0"/>
                <a:cs typeface="Roboto" panose="02000000000000000000" pitchFamily="2" charset="0"/>
              </a:rPr>
              <a:t>PC </a:t>
            </a:r>
          </a:p>
          <a:p>
            <a:br>
              <a:rPr lang="en-US" sz="8000" dirty="0">
                <a:solidFill>
                  <a:srgbClr val="C00000"/>
                </a:solidFill>
                <a:latin typeface="Roboto" panose="02000000000000000000" pitchFamily="2" charset="0"/>
                <a:ea typeface="Roboto" panose="02000000000000000000" pitchFamily="2" charset="0"/>
                <a:cs typeface="Roboto" panose="02000000000000000000" pitchFamily="2" charset="0"/>
              </a:rPr>
            </a:br>
            <a:r>
              <a:rPr lang="en-US" sz="8000" dirty="0">
                <a:solidFill>
                  <a:srgbClr val="C00000"/>
                </a:solidFill>
                <a:latin typeface="Roboto" panose="02000000000000000000" pitchFamily="2" charset="0"/>
                <a:ea typeface="Roboto" panose="02000000000000000000" pitchFamily="2" charset="0"/>
                <a:cs typeface="Roboto" panose="02000000000000000000" pitchFamily="2" charset="0"/>
              </a:rPr>
              <a:t>BUILDING &amp; GAMING</a:t>
            </a:r>
          </a:p>
        </p:txBody>
      </p:sp>
      <p:sp>
        <p:nvSpPr>
          <p:cNvPr id="10" name="Subtitle 4">
            <a:extLst>
              <a:ext uri="{FF2B5EF4-FFF2-40B4-BE49-F238E27FC236}">
                <a16:creationId xmlns:a16="http://schemas.microsoft.com/office/drawing/2014/main" id="{DC37A0CE-35A4-69D4-18DA-B04754CAB4F2}"/>
              </a:ext>
            </a:extLst>
          </p:cNvPr>
          <p:cNvSpPr txBox="1">
            <a:spLocks/>
          </p:cNvSpPr>
          <p:nvPr/>
        </p:nvSpPr>
        <p:spPr>
          <a:xfrm>
            <a:off x="861447" y="5301854"/>
            <a:ext cx="3756943" cy="72231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noProof="1"/>
          </a:p>
        </p:txBody>
      </p:sp>
      <p:sp>
        <p:nvSpPr>
          <p:cNvPr id="16" name="Subtitle 4">
            <a:extLst>
              <a:ext uri="{FF2B5EF4-FFF2-40B4-BE49-F238E27FC236}">
                <a16:creationId xmlns:a16="http://schemas.microsoft.com/office/drawing/2014/main" id="{6EF0401E-96A7-90F7-F2CD-E36EEBB1779C}"/>
              </a:ext>
            </a:extLst>
          </p:cNvPr>
          <p:cNvSpPr>
            <a:spLocks noGrp="1"/>
          </p:cNvSpPr>
          <p:nvPr>
            <p:ph type="subTitle" idx="1"/>
          </p:nvPr>
        </p:nvSpPr>
        <p:spPr>
          <a:xfrm>
            <a:off x="1476944" y="6128269"/>
            <a:ext cx="5298983" cy="722312"/>
          </a:xfrm>
        </p:spPr>
        <p:txBody>
          <a:bodyPr/>
          <a:lstStyle/>
          <a:p>
            <a:r>
              <a:rPr lang="en-IN" sz="2800" b="0" i="0" dirty="0">
                <a:solidFill>
                  <a:srgbClr val="00FFFF"/>
                </a:solidFill>
                <a:effectLst/>
                <a:latin typeface="Roboto" panose="02000000000000000000" pitchFamily="2" charset="0"/>
              </a:rPr>
              <a:t>"Gamers never die, they respawn.”</a:t>
            </a:r>
          </a:p>
        </p:txBody>
      </p:sp>
      <p:sp>
        <p:nvSpPr>
          <p:cNvPr id="2" name="Subtitle 4">
            <a:extLst>
              <a:ext uri="{FF2B5EF4-FFF2-40B4-BE49-F238E27FC236}">
                <a16:creationId xmlns:a16="http://schemas.microsoft.com/office/drawing/2014/main" id="{C39329E3-78EA-A52C-0070-08DB58DF698B}"/>
              </a:ext>
            </a:extLst>
          </p:cNvPr>
          <p:cNvSpPr txBox="1">
            <a:spLocks/>
          </p:cNvSpPr>
          <p:nvPr/>
        </p:nvSpPr>
        <p:spPr>
          <a:xfrm>
            <a:off x="9072109" y="5931654"/>
            <a:ext cx="2873941" cy="72231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800" dirty="0">
                <a:solidFill>
                  <a:srgbClr val="00FFFF"/>
                </a:solidFill>
                <a:latin typeface="Roboto" panose="02000000000000000000" pitchFamily="2" charset="0"/>
              </a:rPr>
              <a:t>BY ADITYA LANDE</a:t>
            </a:r>
          </a:p>
          <a:p>
            <a:r>
              <a:rPr lang="en-IN" sz="2800" dirty="0">
                <a:solidFill>
                  <a:srgbClr val="00FFFF"/>
                </a:solidFill>
                <a:latin typeface="Roboto" panose="02000000000000000000" pitchFamily="2" charset="0"/>
              </a:rPr>
              <a:t>TEAM  1  JUHU</a:t>
            </a: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10</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277031" y="1118852"/>
            <a:ext cx="5033728"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CPU Fans</a:t>
            </a:r>
            <a:endParaRPr lang="en-IN" sz="54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6277031" y="1786928"/>
            <a:ext cx="5543739" cy="3020058"/>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A CPU fan is any </a:t>
            </a:r>
            <a:r>
              <a:rPr lang="en-IN" sz="2000" dirty="0">
                <a:latin typeface="Calibri" panose="020F0502020204030204" pitchFamily="34" charset="0"/>
                <a:ea typeface="Calibri" panose="020F0502020204030204" pitchFamily="34" charset="0"/>
                <a:cs typeface="Calibri" panose="020F0502020204030204" pitchFamily="34" charset="0"/>
              </a:rPr>
              <a:t>fan</a:t>
            </a:r>
            <a:r>
              <a:rPr lang="en-IN" sz="2000" i="0" dirty="0">
                <a:effectLst/>
                <a:latin typeface="Calibri" panose="020F0502020204030204" pitchFamily="34" charset="0"/>
                <a:ea typeface="Calibri" panose="020F0502020204030204" pitchFamily="34" charset="0"/>
                <a:cs typeface="Calibri" panose="020F0502020204030204" pitchFamily="34" charset="0"/>
              </a:rPr>
              <a:t> inside, or attached to, a </a:t>
            </a:r>
            <a:r>
              <a:rPr lang="en-IN" sz="2000" dirty="0">
                <a:latin typeface="Calibri" panose="020F0502020204030204" pitchFamily="34" charset="0"/>
                <a:ea typeface="Calibri" panose="020F0502020204030204" pitchFamily="34" charset="0"/>
                <a:cs typeface="Calibri" panose="020F0502020204030204" pitchFamily="34" charset="0"/>
              </a:rPr>
              <a:t>computer case</a:t>
            </a:r>
            <a:r>
              <a:rPr lang="en-IN" sz="2000" i="0" dirty="0">
                <a:effectLst/>
                <a:latin typeface="Calibri" panose="020F0502020204030204" pitchFamily="34" charset="0"/>
                <a:ea typeface="Calibri" panose="020F0502020204030204" pitchFamily="34" charset="0"/>
                <a:cs typeface="Calibri" panose="020F0502020204030204" pitchFamily="34" charset="0"/>
              </a:rPr>
              <a:t> used for </a:t>
            </a:r>
            <a:r>
              <a:rPr lang="en-IN" sz="2000" dirty="0">
                <a:latin typeface="Calibri" panose="020F0502020204030204" pitchFamily="34" charset="0"/>
                <a:ea typeface="Calibri" panose="020F0502020204030204" pitchFamily="34" charset="0"/>
                <a:cs typeface="Calibri" panose="020F0502020204030204" pitchFamily="34" charset="0"/>
              </a:rPr>
              <a:t>active cooling</a:t>
            </a:r>
            <a:r>
              <a:rPr lang="en-IN" sz="2000" i="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lgn="just">
              <a:lnSpc>
                <a:spcPct val="107000"/>
              </a:lnSpc>
              <a:spcAft>
                <a:spcPts val="8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Fans are used to draw cooler air into the case from the outside, expel warm air from inside and move air across a </a:t>
            </a:r>
            <a:r>
              <a:rPr lang="en-IN" sz="2000" dirty="0">
                <a:latin typeface="Calibri" panose="020F0502020204030204" pitchFamily="34" charset="0"/>
                <a:ea typeface="Calibri" panose="020F0502020204030204" pitchFamily="34" charset="0"/>
                <a:cs typeface="Calibri" panose="020F0502020204030204" pitchFamily="34" charset="0"/>
              </a:rPr>
              <a:t>heat sink</a:t>
            </a:r>
            <a:r>
              <a:rPr lang="en-IN" sz="2000" i="0" dirty="0">
                <a:effectLst/>
                <a:latin typeface="Calibri" panose="020F0502020204030204" pitchFamily="34" charset="0"/>
                <a:ea typeface="Calibri" panose="020F0502020204030204" pitchFamily="34" charset="0"/>
                <a:cs typeface="Calibri" panose="020F0502020204030204" pitchFamily="34" charset="0"/>
              </a:rPr>
              <a:t> to cool a particular component.</a:t>
            </a:r>
          </a:p>
          <a:p>
            <a:pPr marL="342900" indent="-342900" algn="just">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Now a days Liquid Cooled CPU’s are used.</a:t>
            </a:r>
            <a:endParaRPr lang="en-IN"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We can modify fans by RGB and lights.</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7B46C7E-9EE5-4A7B-25FC-8CC8F8BFC930}"/>
              </a:ext>
            </a:extLst>
          </p:cNvPr>
          <p:cNvPicPr>
            <a:picLocks noChangeAspect="1"/>
          </p:cNvPicPr>
          <p:nvPr/>
        </p:nvPicPr>
        <p:blipFill>
          <a:blip r:embed="rId2"/>
          <a:stretch>
            <a:fillRect/>
          </a:stretch>
        </p:blipFill>
        <p:spPr>
          <a:xfrm>
            <a:off x="552261" y="1786928"/>
            <a:ext cx="5543739"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302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11</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096000" y="1609575"/>
            <a:ext cx="5033728"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Power Supply(PSU)</a:t>
            </a:r>
            <a:endParaRPr lang="en-IN" sz="54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6096000" y="2798826"/>
            <a:ext cx="5543739" cy="1260345"/>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i="0" dirty="0">
                <a:effectLst/>
                <a:latin typeface="Calibri" panose="020F0502020204030204" pitchFamily="34" charset="0"/>
                <a:ea typeface="Calibri" panose="020F0502020204030204" pitchFamily="34" charset="0"/>
                <a:cs typeface="Calibri" panose="020F0502020204030204" pitchFamily="34" charset="0"/>
              </a:rPr>
              <a:t>A power supply is an electrical device that supplies </a:t>
            </a:r>
            <a:r>
              <a:rPr lang="en-IN" sz="2400" dirty="0">
                <a:latin typeface="Calibri" panose="020F0502020204030204" pitchFamily="34" charset="0"/>
                <a:ea typeface="Calibri" panose="020F0502020204030204" pitchFamily="34" charset="0"/>
                <a:cs typeface="Calibri" panose="020F0502020204030204" pitchFamily="34" charset="0"/>
              </a:rPr>
              <a:t>electric power </a:t>
            </a:r>
            <a:r>
              <a:rPr lang="en-IN" sz="2400" i="0" dirty="0">
                <a:effectLst/>
                <a:latin typeface="Calibri" panose="020F0502020204030204" pitchFamily="34" charset="0"/>
                <a:ea typeface="Calibri" panose="020F0502020204030204" pitchFamily="34" charset="0"/>
                <a:cs typeface="Calibri" panose="020F0502020204030204" pitchFamily="34" charset="0"/>
              </a:rPr>
              <a:t>to an </a:t>
            </a:r>
            <a:r>
              <a:rPr lang="en-IN" sz="2400" dirty="0">
                <a:latin typeface="Calibri" panose="020F0502020204030204" pitchFamily="34" charset="0"/>
                <a:ea typeface="Calibri" panose="020F0502020204030204" pitchFamily="34" charset="0"/>
                <a:cs typeface="Calibri" panose="020F0502020204030204" pitchFamily="34" charset="0"/>
              </a:rPr>
              <a:t>electrical load</a:t>
            </a:r>
            <a:r>
              <a:rPr lang="en-IN" sz="2400" i="0" dirty="0">
                <a:effectLst/>
                <a:latin typeface="Calibri" panose="020F0502020204030204" pitchFamily="34" charset="0"/>
                <a:ea typeface="Calibri" panose="020F0502020204030204" pitchFamily="34" charset="0"/>
                <a:cs typeface="Calibri" panose="020F0502020204030204" pitchFamily="34" charset="0"/>
              </a:rPr>
              <a:t>.</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46F4545-CE5C-A5B1-F97E-7355C88DD04F}"/>
              </a:ext>
            </a:extLst>
          </p:cNvPr>
          <p:cNvPicPr>
            <a:picLocks noChangeAspect="1"/>
          </p:cNvPicPr>
          <p:nvPr/>
        </p:nvPicPr>
        <p:blipFill>
          <a:blip r:embed="rId2"/>
          <a:stretch>
            <a:fillRect/>
          </a:stretch>
        </p:blipFill>
        <p:spPr>
          <a:xfrm>
            <a:off x="838198" y="1308225"/>
            <a:ext cx="4241549" cy="4241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264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12</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42795" y="1908339"/>
            <a:ext cx="5033728" cy="461665"/>
          </a:xfrm>
          <a:prstGeom prst="rect">
            <a:avLst/>
          </a:prstGeom>
          <a:noFill/>
        </p:spPr>
        <p:txBody>
          <a:bodyPr wrap="square" rtlCol="0">
            <a:spAutoFit/>
          </a:bodyPr>
          <a:lstStyle/>
          <a:p>
            <a:pPr algn="ctr"/>
            <a:r>
              <a:rPr lang="en-IN" sz="2400" b="1" dirty="0">
                <a:effectLst/>
                <a:latin typeface="Calibri" panose="020F0502020204030204" pitchFamily="34" charset="0"/>
                <a:ea typeface="Calibri" panose="020F0502020204030204" pitchFamily="34" charset="0"/>
                <a:cs typeface="Times New Roman" panose="02020603050405020304" pitchFamily="18" charset="0"/>
              </a:rPr>
              <a:t>HDD</a:t>
            </a:r>
            <a:r>
              <a:rPr lang="en-IN" sz="2400" dirty="0">
                <a:effectLst/>
                <a:latin typeface="Calibri" panose="020F0502020204030204" pitchFamily="34" charset="0"/>
                <a:ea typeface="Calibri" panose="020F0502020204030204" pitchFamily="34" charset="0"/>
                <a:cs typeface="Times New Roman" panose="02020603050405020304" pitchFamily="18" charset="0"/>
              </a:rPr>
              <a:t>(Hard Disk Drive)</a:t>
            </a:r>
            <a:endParaRPr lang="en-IN" sz="66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552260" y="3132567"/>
            <a:ext cx="5543739" cy="2548455"/>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Hard drive or Solid State Drive (SSD) is where game information, data, programs and other applications are stored on the computer permanently and retrieved when required.</a:t>
            </a:r>
          </a:p>
          <a:p>
            <a:pPr marL="342900" indent="-342900" algn="just">
              <a:lnSpc>
                <a:spcPct val="107000"/>
              </a:lnSpc>
              <a:spcAft>
                <a:spcPts val="800"/>
              </a:spcAft>
              <a:buFont typeface="Arial" panose="020B0604020202020204" pitchFamily="34" charset="0"/>
              <a:buChar char="•"/>
            </a:pPr>
            <a:r>
              <a:rPr lang="en-IN" sz="2400" kern="100" dirty="0">
                <a:latin typeface="Calibri" panose="020F0502020204030204" pitchFamily="34" charset="0"/>
                <a:ea typeface="Calibri" panose="020F0502020204030204" pitchFamily="34" charset="0"/>
                <a:cs typeface="Times New Roman" panose="02020603050405020304" pitchFamily="18" charset="0"/>
              </a:rPr>
              <a:t>Available in various sizes.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E21FCCE-7657-2EF8-B919-1DB8B63DCA2A}"/>
              </a:ext>
            </a:extLst>
          </p:cNvPr>
          <p:cNvPicPr>
            <a:picLocks noChangeAspect="1"/>
          </p:cNvPicPr>
          <p:nvPr/>
        </p:nvPicPr>
        <p:blipFill>
          <a:blip r:embed="rId2"/>
          <a:stretch>
            <a:fillRect/>
          </a:stretch>
        </p:blipFill>
        <p:spPr>
          <a:xfrm>
            <a:off x="6186157" y="809825"/>
            <a:ext cx="5408243" cy="523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077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13</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51848" y="1427760"/>
            <a:ext cx="5033728"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CD/DVD Drive</a:t>
            </a:r>
            <a:endParaRPr lang="en-IN" sz="72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344035" y="2055204"/>
            <a:ext cx="5543739" cy="2943626"/>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i="0" dirty="0">
                <a:effectLst/>
                <a:latin typeface="Calibri" panose="020F0502020204030204" pitchFamily="34" charset="0"/>
                <a:ea typeface="Calibri" panose="020F0502020204030204" pitchFamily="34" charset="0"/>
                <a:cs typeface="Calibri" panose="020F0502020204030204" pitchFamily="34" charset="0"/>
              </a:rPr>
              <a:t>An optical disc drive is a </a:t>
            </a:r>
            <a:r>
              <a:rPr lang="en-IN" sz="2400" dirty="0">
                <a:latin typeface="Calibri" panose="020F0502020204030204" pitchFamily="34" charset="0"/>
                <a:ea typeface="Calibri" panose="020F0502020204030204" pitchFamily="34" charset="0"/>
                <a:cs typeface="Calibri" panose="020F0502020204030204" pitchFamily="34" charset="0"/>
              </a:rPr>
              <a:t>disc drive</a:t>
            </a:r>
            <a:r>
              <a:rPr lang="en-IN" sz="2400" i="0" dirty="0">
                <a:effectLst/>
                <a:latin typeface="Calibri" panose="020F0502020204030204" pitchFamily="34" charset="0"/>
                <a:ea typeface="Calibri" panose="020F0502020204030204" pitchFamily="34" charset="0"/>
                <a:cs typeface="Calibri" panose="020F0502020204030204" pitchFamily="34" charset="0"/>
              </a:rPr>
              <a:t> that uses </a:t>
            </a:r>
            <a:r>
              <a:rPr lang="en-IN" sz="2400" dirty="0">
                <a:latin typeface="Calibri" panose="020F0502020204030204" pitchFamily="34" charset="0"/>
                <a:ea typeface="Calibri" panose="020F0502020204030204" pitchFamily="34" charset="0"/>
                <a:cs typeface="Calibri" panose="020F0502020204030204" pitchFamily="34" charset="0"/>
              </a:rPr>
              <a:t>laser</a:t>
            </a:r>
            <a:r>
              <a:rPr lang="en-IN" sz="2400" i="0" dirty="0">
                <a:effectLst/>
                <a:latin typeface="Calibri" panose="020F0502020204030204" pitchFamily="34" charset="0"/>
                <a:ea typeface="Calibri" panose="020F0502020204030204" pitchFamily="34" charset="0"/>
                <a:cs typeface="Calibri" panose="020F0502020204030204" pitchFamily="34" charset="0"/>
              </a:rPr>
              <a:t> light or electromagnetic waves within or near the visible </a:t>
            </a:r>
            <a:r>
              <a:rPr lang="en-IN" sz="2400" dirty="0">
                <a:latin typeface="Calibri" panose="020F0502020204030204" pitchFamily="34" charset="0"/>
                <a:ea typeface="Calibri" panose="020F0502020204030204" pitchFamily="34" charset="0"/>
                <a:cs typeface="Calibri" panose="020F0502020204030204" pitchFamily="34" charset="0"/>
              </a:rPr>
              <a:t>light spectrum</a:t>
            </a:r>
            <a:r>
              <a:rPr lang="en-IN" sz="2400" i="0" dirty="0">
                <a:effectLst/>
                <a:latin typeface="Calibri" panose="020F0502020204030204" pitchFamily="34" charset="0"/>
                <a:ea typeface="Calibri" panose="020F0502020204030204" pitchFamily="34" charset="0"/>
                <a:cs typeface="Calibri" panose="020F0502020204030204" pitchFamily="34" charset="0"/>
              </a:rPr>
              <a:t> as part of the process of reading or writing data to or from </a:t>
            </a:r>
            <a:r>
              <a:rPr lang="en-IN" sz="2400" dirty="0">
                <a:latin typeface="Calibri" panose="020F0502020204030204" pitchFamily="34" charset="0"/>
                <a:ea typeface="Calibri" panose="020F0502020204030204" pitchFamily="34" charset="0"/>
                <a:cs typeface="Calibri" panose="020F0502020204030204" pitchFamily="34" charset="0"/>
              </a:rPr>
              <a:t>optical discs</a:t>
            </a:r>
            <a:r>
              <a:rPr lang="en-IN" sz="2400" i="0" dirty="0">
                <a:effectLst/>
                <a:latin typeface="Calibri" panose="020F0502020204030204" pitchFamily="34" charset="0"/>
                <a:ea typeface="Calibri" panose="020F0502020204030204" pitchFamily="34" charset="0"/>
                <a:cs typeface="Calibri" panose="020F0502020204030204" pitchFamily="34" charset="0"/>
              </a:rPr>
              <a:t>.</a:t>
            </a:r>
          </a:p>
          <a:p>
            <a:pPr marL="342900" indent="-342900" algn="just">
              <a:lnSpc>
                <a:spcPct val="107000"/>
              </a:lnSpc>
              <a:spcAft>
                <a:spcPts val="800"/>
              </a:spcAft>
              <a:buFont typeface="Arial" panose="020B0604020202020204" pitchFamily="34" charset="0"/>
              <a:buChar char="•"/>
            </a:pPr>
            <a:r>
              <a:rPr lang="en-IN" sz="2400" kern="100" dirty="0">
                <a:latin typeface="Calibri" panose="020F0502020204030204" pitchFamily="34" charset="0"/>
                <a:ea typeface="Calibri" panose="020F0502020204030204" pitchFamily="34" charset="0"/>
                <a:cs typeface="Calibri" panose="020F0502020204030204" pitchFamily="34" charset="0"/>
              </a:rPr>
              <a:t>Used to store and share information</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36F0D62-E82C-6E02-A7DF-CFBF6EC6E566}"/>
              </a:ext>
            </a:extLst>
          </p:cNvPr>
          <p:cNvPicPr>
            <a:picLocks noChangeAspect="1"/>
          </p:cNvPicPr>
          <p:nvPr/>
        </p:nvPicPr>
        <p:blipFill>
          <a:blip r:embed="rId2"/>
          <a:stretch>
            <a:fillRect/>
          </a:stretch>
        </p:blipFill>
        <p:spPr>
          <a:xfrm>
            <a:off x="6095999" y="1427760"/>
            <a:ext cx="5751966" cy="3409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57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14</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0" y="2035087"/>
            <a:ext cx="3775296"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Display Monitor</a:t>
            </a:r>
            <a:endParaRPr lang="en-IN" sz="72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552260" y="3132567"/>
            <a:ext cx="5543739" cy="967765"/>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rPr>
              <a:t>LCD , LED </a:t>
            </a:r>
          </a:p>
          <a:p>
            <a:pPr marL="342900" indent="-342900" algn="just">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rPr>
              <a:t>Backlights Monitors</a:t>
            </a:r>
          </a:p>
        </p:txBody>
      </p:sp>
      <p:pic>
        <p:nvPicPr>
          <p:cNvPr id="6" name="Picture 5">
            <a:extLst>
              <a:ext uri="{FF2B5EF4-FFF2-40B4-BE49-F238E27FC236}">
                <a16:creationId xmlns:a16="http://schemas.microsoft.com/office/drawing/2014/main" id="{060FC84D-DD69-3D0D-A65D-7EFF51329D8B}"/>
              </a:ext>
            </a:extLst>
          </p:cNvPr>
          <p:cNvPicPr>
            <a:picLocks noChangeAspect="1"/>
          </p:cNvPicPr>
          <p:nvPr/>
        </p:nvPicPr>
        <p:blipFill>
          <a:blip r:embed="rId2"/>
          <a:stretch>
            <a:fillRect/>
          </a:stretch>
        </p:blipFill>
        <p:spPr>
          <a:xfrm>
            <a:off x="3775296" y="458224"/>
            <a:ext cx="8025599" cy="6042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53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15</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3929205" y="337165"/>
            <a:ext cx="3775296"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Operation System</a:t>
            </a:r>
            <a:endParaRPr lang="en-IN" sz="96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2869948" y="1128880"/>
            <a:ext cx="7034544" cy="967765"/>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kern="100" dirty="0">
                <a:latin typeface="Calibri" panose="020F0502020204030204" pitchFamily="34" charset="0"/>
                <a:ea typeface="Calibri" panose="020F0502020204030204" pitchFamily="34" charset="0"/>
                <a:cs typeface="Calibri" panose="020F0502020204030204" pitchFamily="34" charset="0"/>
              </a:rPr>
              <a:t>Mostly Windows OS is </a:t>
            </a:r>
            <a:r>
              <a:rPr lang="en-IN" sz="2400" kern="100" dirty="0">
                <a:effectLst/>
                <a:latin typeface="Calibri" panose="020F0502020204030204" pitchFamily="34" charset="0"/>
                <a:ea typeface="Calibri" panose="020F0502020204030204" pitchFamily="34" charset="0"/>
                <a:cs typeface="Calibri" panose="020F0502020204030204" pitchFamily="34" charset="0"/>
              </a:rPr>
              <a:t>Used for PC Gaming </a:t>
            </a:r>
          </a:p>
          <a:p>
            <a:pPr marL="342900" indent="-342900" algn="just">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rPr>
              <a:t>Linux, Mac OS are also used </a:t>
            </a:r>
          </a:p>
        </p:txBody>
      </p:sp>
      <p:pic>
        <p:nvPicPr>
          <p:cNvPr id="5" name="Picture 4">
            <a:extLst>
              <a:ext uri="{FF2B5EF4-FFF2-40B4-BE49-F238E27FC236}">
                <a16:creationId xmlns:a16="http://schemas.microsoft.com/office/drawing/2014/main" id="{4B0DAFBE-2A72-95F6-C1B1-1656F7045719}"/>
              </a:ext>
            </a:extLst>
          </p:cNvPr>
          <p:cNvPicPr>
            <a:picLocks noChangeAspect="1"/>
          </p:cNvPicPr>
          <p:nvPr/>
        </p:nvPicPr>
        <p:blipFill>
          <a:blip r:embed="rId2"/>
          <a:stretch>
            <a:fillRect/>
          </a:stretch>
        </p:blipFill>
        <p:spPr>
          <a:xfrm>
            <a:off x="2427710" y="2365141"/>
            <a:ext cx="6926157" cy="4155694"/>
          </a:xfrm>
          <a:prstGeom prst="rect">
            <a:avLst/>
          </a:prstGeom>
        </p:spPr>
      </p:pic>
    </p:spTree>
    <p:extLst>
      <p:ext uri="{BB962C8B-B14F-4D97-AF65-F5344CB8AC3E}">
        <p14:creationId xmlns:p14="http://schemas.microsoft.com/office/powerpoint/2010/main" val="333163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16</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1018513" y="1057313"/>
            <a:ext cx="3775296"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Gaming Laptops</a:t>
            </a:r>
            <a:endParaRPr lang="en-IN" sz="96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620080" y="1710342"/>
            <a:ext cx="4762124" cy="2548070"/>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400" b="0" i="0" dirty="0">
                <a:effectLst/>
                <a:latin typeface="Google Sans"/>
              </a:rPr>
              <a:t>No laptop is a true gaming machine unless it comes with a dedicated graphics processor (GPU).</a:t>
            </a:r>
          </a:p>
          <a:p>
            <a:pPr marL="342900" indent="-342900" algn="just">
              <a:lnSpc>
                <a:spcPct val="107000"/>
              </a:lnSpc>
              <a:spcAft>
                <a:spcPts val="800"/>
              </a:spcAft>
              <a:buFont typeface="Arial" panose="020B0604020202020204" pitchFamily="34" charset="0"/>
              <a:buChar char="•"/>
            </a:pPr>
            <a:r>
              <a:rPr lang="en-IN" sz="2400" b="0" i="0" dirty="0">
                <a:solidFill>
                  <a:srgbClr val="333333"/>
                </a:solidFill>
                <a:effectLst/>
                <a:latin typeface="Open Sans" panose="020B0606030504020204" pitchFamily="34" charset="0"/>
              </a:rPr>
              <a:t>Acer Predator </a:t>
            </a:r>
            <a:r>
              <a:rPr lang="en-IN" sz="2400" dirty="0">
                <a:solidFill>
                  <a:srgbClr val="333333"/>
                </a:solidFill>
                <a:latin typeface="Google Sans"/>
              </a:rPr>
              <a:t>,</a:t>
            </a:r>
            <a:r>
              <a:rPr lang="en-IN" sz="2400" b="0" i="0" dirty="0">
                <a:solidFill>
                  <a:srgbClr val="333333"/>
                </a:solidFill>
                <a:effectLst/>
                <a:latin typeface="Open Sans" panose="020B0606030504020204" pitchFamily="34" charset="0"/>
              </a:rPr>
              <a:t>  Asus ROG </a:t>
            </a:r>
            <a:r>
              <a:rPr lang="en-IN" sz="2400" b="0" i="0" dirty="0" err="1">
                <a:solidFill>
                  <a:srgbClr val="333333"/>
                </a:solidFill>
                <a:effectLst/>
                <a:latin typeface="Open Sans" panose="020B0606030504020204" pitchFamily="34" charset="0"/>
              </a:rPr>
              <a:t>Strix</a:t>
            </a:r>
            <a:r>
              <a:rPr lang="en-IN" sz="2400" dirty="0">
                <a:solidFill>
                  <a:srgbClr val="333333"/>
                </a:solidFill>
                <a:latin typeface="Google Sans"/>
              </a:rPr>
              <a:t>, </a:t>
            </a:r>
            <a:r>
              <a:rPr lang="en-IN" sz="2400" b="0" i="0" dirty="0">
                <a:solidFill>
                  <a:srgbClr val="333333"/>
                </a:solidFill>
                <a:effectLst/>
                <a:latin typeface="Open Sans" panose="020B0606030504020204" pitchFamily="34" charset="0"/>
              </a:rPr>
              <a:t>Razer Blade</a:t>
            </a:r>
            <a:r>
              <a:rPr lang="en-IN" sz="2400" dirty="0">
                <a:solidFill>
                  <a:srgbClr val="333333"/>
                </a:solidFill>
                <a:latin typeface="Google Sans"/>
              </a:rPr>
              <a:t>, </a:t>
            </a:r>
            <a:r>
              <a:rPr lang="en-IN" sz="2400" b="0" i="0" dirty="0">
                <a:solidFill>
                  <a:srgbClr val="333333"/>
                </a:solidFill>
                <a:effectLst/>
                <a:latin typeface="Open Sans" panose="020B0606030504020204" pitchFamily="34" charset="0"/>
              </a:rPr>
              <a:t> HP Omen</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27FBA1C-6719-A51D-C37E-A994300C665B}"/>
              </a:ext>
            </a:extLst>
          </p:cNvPr>
          <p:cNvPicPr>
            <a:picLocks noChangeAspect="1"/>
          </p:cNvPicPr>
          <p:nvPr/>
        </p:nvPicPr>
        <p:blipFill>
          <a:blip r:embed="rId2"/>
          <a:stretch>
            <a:fillRect/>
          </a:stretch>
        </p:blipFill>
        <p:spPr>
          <a:xfrm>
            <a:off x="5970599" y="853546"/>
            <a:ext cx="5922601" cy="4261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448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17</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3852939" y="314928"/>
            <a:ext cx="5336328" cy="646331"/>
          </a:xfrm>
          <a:prstGeom prst="rect">
            <a:avLst/>
          </a:prstGeom>
          <a:noFill/>
        </p:spPr>
        <p:txBody>
          <a:bodyPr wrap="square" rtlCol="0">
            <a:spAutoFit/>
          </a:bodyPr>
          <a:lstStyle/>
          <a:p>
            <a:pPr algn="ctr"/>
            <a:r>
              <a:rPr lang="en-IN" sz="3600" b="1" i="0" dirty="0">
                <a:solidFill>
                  <a:schemeClr val="accent4">
                    <a:lumMod val="75000"/>
                  </a:schemeClr>
                </a:solidFill>
                <a:effectLst/>
                <a:latin typeface="Google Sans"/>
              </a:rPr>
              <a:t>KEY GAMING ACCESSORIES</a:t>
            </a:r>
            <a:endParaRPr lang="en-IN" sz="13800" b="1" dirty="0">
              <a:solidFill>
                <a:schemeClr val="accent4">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384640" y="4977970"/>
            <a:ext cx="3087233" cy="375552"/>
          </a:xfrm>
          <a:prstGeom prst="rect">
            <a:avLst/>
          </a:prstGeom>
          <a:noFill/>
        </p:spPr>
        <p:txBody>
          <a:bodyPr wrap="square" rtlCol="0">
            <a:spAutoFit/>
          </a:bodyPr>
          <a:lstStyle/>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Keyboard Mouse</a:t>
            </a:r>
          </a:p>
        </p:txBody>
      </p:sp>
      <p:sp>
        <p:nvSpPr>
          <p:cNvPr id="12" name="TextBox 11">
            <a:extLst>
              <a:ext uri="{FF2B5EF4-FFF2-40B4-BE49-F238E27FC236}">
                <a16:creationId xmlns:a16="http://schemas.microsoft.com/office/drawing/2014/main" id="{D248B522-BFC0-31D3-08EB-8AA5F76418DF}"/>
              </a:ext>
            </a:extLst>
          </p:cNvPr>
          <p:cNvSpPr txBox="1"/>
          <p:nvPr/>
        </p:nvSpPr>
        <p:spPr>
          <a:xfrm>
            <a:off x="4005667" y="4977970"/>
            <a:ext cx="3087233" cy="375552"/>
          </a:xfrm>
          <a:prstGeom prst="rect">
            <a:avLst/>
          </a:prstGeom>
          <a:noFill/>
        </p:spPr>
        <p:txBody>
          <a:bodyPr wrap="square" rtlCol="0">
            <a:spAutoFit/>
          </a:bodyPr>
          <a:lstStyle/>
          <a:p>
            <a:pPr algn="ct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Gaming Headset</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AFDB21B-6CAA-8DFD-017F-BA7ED6210A0F}"/>
              </a:ext>
            </a:extLst>
          </p:cNvPr>
          <p:cNvPicPr>
            <a:picLocks noChangeAspect="1"/>
          </p:cNvPicPr>
          <p:nvPr/>
        </p:nvPicPr>
        <p:blipFill>
          <a:blip r:embed="rId2"/>
          <a:stretch>
            <a:fillRect/>
          </a:stretch>
        </p:blipFill>
        <p:spPr>
          <a:xfrm>
            <a:off x="4005667" y="1419227"/>
            <a:ext cx="3805966" cy="3418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928642A-AF0B-4C3B-CCED-1F9B1A277ABD}"/>
              </a:ext>
            </a:extLst>
          </p:cNvPr>
          <p:cNvPicPr>
            <a:picLocks noChangeAspect="1"/>
          </p:cNvPicPr>
          <p:nvPr/>
        </p:nvPicPr>
        <p:blipFill>
          <a:blip r:embed="rId3"/>
          <a:stretch>
            <a:fillRect/>
          </a:stretch>
        </p:blipFill>
        <p:spPr>
          <a:xfrm>
            <a:off x="8373630" y="1409028"/>
            <a:ext cx="34290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DD118913-FCBF-1B99-7B2E-A52E18CD2415}"/>
              </a:ext>
            </a:extLst>
          </p:cNvPr>
          <p:cNvSpPr txBox="1"/>
          <p:nvPr/>
        </p:nvSpPr>
        <p:spPr>
          <a:xfrm>
            <a:off x="8373630" y="4977970"/>
            <a:ext cx="3087233" cy="375552"/>
          </a:xfrm>
          <a:prstGeom prst="rect">
            <a:avLst/>
          </a:prstGeom>
          <a:noFill/>
        </p:spPr>
        <p:txBody>
          <a:bodyPr wrap="square" rtlCol="0">
            <a:spAutoFit/>
          </a:bodyPr>
          <a:lstStyle/>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Controllers</a:t>
            </a:r>
          </a:p>
        </p:txBody>
      </p:sp>
      <p:pic>
        <p:nvPicPr>
          <p:cNvPr id="21" name="Picture 20">
            <a:extLst>
              <a:ext uri="{FF2B5EF4-FFF2-40B4-BE49-F238E27FC236}">
                <a16:creationId xmlns:a16="http://schemas.microsoft.com/office/drawing/2014/main" id="{ABA9E044-4534-29CD-C263-5429B2140444}"/>
              </a:ext>
            </a:extLst>
          </p:cNvPr>
          <p:cNvPicPr>
            <a:picLocks noChangeAspect="1"/>
          </p:cNvPicPr>
          <p:nvPr/>
        </p:nvPicPr>
        <p:blipFill>
          <a:blip r:embed="rId4"/>
          <a:stretch>
            <a:fillRect/>
          </a:stretch>
        </p:blipFill>
        <p:spPr>
          <a:xfrm>
            <a:off x="266247" y="1409028"/>
            <a:ext cx="3324021" cy="341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30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18</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3744298" y="247747"/>
            <a:ext cx="5716574" cy="646331"/>
          </a:xfrm>
          <a:prstGeom prst="rect">
            <a:avLst/>
          </a:prstGeom>
          <a:noFill/>
        </p:spPr>
        <p:txBody>
          <a:bodyPr wrap="square" rtlCol="0">
            <a:spAutoFit/>
          </a:bodyPr>
          <a:lstStyle/>
          <a:p>
            <a:pPr algn="ctr"/>
            <a:r>
              <a:rPr lang="en-IN" sz="3600" b="1" i="0" dirty="0">
                <a:solidFill>
                  <a:srgbClr val="7030A0"/>
                </a:solidFill>
                <a:effectLst/>
                <a:latin typeface="Google Sans"/>
              </a:rPr>
              <a:t>KEY GAMING ACCESSORIES</a:t>
            </a:r>
            <a:endParaRPr lang="en-IN" sz="13800" b="1" dirty="0">
              <a:solidFill>
                <a:srgbClr val="7030A0"/>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2592310" y="5911535"/>
            <a:ext cx="3087233" cy="375552"/>
          </a:xfrm>
          <a:prstGeom prst="rect">
            <a:avLst/>
          </a:prstGeom>
          <a:noFill/>
        </p:spPr>
        <p:txBody>
          <a:bodyPr wrap="square" rtlCol="0">
            <a:spAutoFit/>
          </a:bodyPr>
          <a:lstStyle/>
          <a:p>
            <a:pPr algn="l"/>
            <a:r>
              <a:rPr lang="en-IN" b="0" i="0" dirty="0">
                <a:solidFill>
                  <a:srgbClr val="000000"/>
                </a:solidFill>
                <a:effectLst/>
                <a:latin typeface="Linux Libertine"/>
              </a:rPr>
              <a:t>Sim Racing Wheel</a:t>
            </a:r>
          </a:p>
        </p:txBody>
      </p:sp>
      <p:sp>
        <p:nvSpPr>
          <p:cNvPr id="12" name="TextBox 11">
            <a:extLst>
              <a:ext uri="{FF2B5EF4-FFF2-40B4-BE49-F238E27FC236}">
                <a16:creationId xmlns:a16="http://schemas.microsoft.com/office/drawing/2014/main" id="{D248B522-BFC0-31D3-08EB-8AA5F76418DF}"/>
              </a:ext>
            </a:extLst>
          </p:cNvPr>
          <p:cNvSpPr txBox="1"/>
          <p:nvPr/>
        </p:nvSpPr>
        <p:spPr>
          <a:xfrm>
            <a:off x="8056074" y="5911535"/>
            <a:ext cx="3087233" cy="375552"/>
          </a:xfrm>
          <a:prstGeom prst="rect">
            <a:avLst/>
          </a:prstGeom>
          <a:noFill/>
        </p:spPr>
        <p:txBody>
          <a:bodyPr wrap="square" rtlCol="0">
            <a:spAutoFit/>
          </a:bodyPr>
          <a:lstStyle/>
          <a:p>
            <a:pPr algn="ct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Gaming Chair</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AC40848A-2EDE-F912-4363-214BF900E301}"/>
              </a:ext>
            </a:extLst>
          </p:cNvPr>
          <p:cNvPicPr>
            <a:picLocks noChangeAspect="1"/>
          </p:cNvPicPr>
          <p:nvPr/>
        </p:nvPicPr>
        <p:blipFill>
          <a:blip r:embed="rId2"/>
          <a:stretch>
            <a:fillRect/>
          </a:stretch>
        </p:blipFill>
        <p:spPr>
          <a:xfrm>
            <a:off x="7218441" y="961259"/>
            <a:ext cx="4762500" cy="4762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C17A0100-EB2A-1C50-6D32-373B41138CC2}"/>
              </a:ext>
            </a:extLst>
          </p:cNvPr>
          <p:cNvPicPr>
            <a:picLocks noChangeAspect="1"/>
          </p:cNvPicPr>
          <p:nvPr/>
        </p:nvPicPr>
        <p:blipFill>
          <a:blip r:embed="rId3"/>
          <a:stretch>
            <a:fillRect/>
          </a:stretch>
        </p:blipFill>
        <p:spPr>
          <a:xfrm>
            <a:off x="468860" y="1047750"/>
            <a:ext cx="5939074" cy="4762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530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19</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1511929" y="314581"/>
            <a:ext cx="8392561" cy="646331"/>
          </a:xfrm>
          <a:prstGeom prst="rect">
            <a:avLst/>
          </a:prstGeom>
          <a:noFill/>
        </p:spPr>
        <p:txBody>
          <a:bodyPr wrap="square" rtlCol="0">
            <a:spAutoFit/>
          </a:bodyPr>
          <a:lstStyle/>
          <a:p>
            <a:pPr algn="ctr"/>
            <a:r>
              <a:rPr lang="en-IN" sz="3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ARTIFICIAL INTELLIGENCE IN VIDEO GAMES</a:t>
            </a:r>
          </a:p>
        </p:txBody>
      </p:sp>
      <p:sp>
        <p:nvSpPr>
          <p:cNvPr id="4" name="TextBox 3">
            <a:extLst>
              <a:ext uri="{FF2B5EF4-FFF2-40B4-BE49-F238E27FC236}">
                <a16:creationId xmlns:a16="http://schemas.microsoft.com/office/drawing/2014/main" id="{153B1AEF-2086-D7E2-2A6C-29247EFB9445}"/>
              </a:ext>
            </a:extLst>
          </p:cNvPr>
          <p:cNvSpPr txBox="1"/>
          <p:nvPr/>
        </p:nvSpPr>
        <p:spPr>
          <a:xfrm>
            <a:off x="137376" y="1416867"/>
            <a:ext cx="5334366" cy="2915478"/>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0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Artificial intelligence has been an integral part of video games since their inception in the 1950s.</a:t>
            </a:r>
          </a:p>
          <a:p>
            <a:pPr marL="342900" indent="-342900" algn="just">
              <a:lnSpc>
                <a:spcPct val="107000"/>
              </a:lnSpc>
              <a:spcAft>
                <a:spcPts val="800"/>
              </a:spcAft>
              <a:buFont typeface="Arial" panose="020B0604020202020204" pitchFamily="34" charset="0"/>
              <a:buChar char="•"/>
            </a:pPr>
            <a:r>
              <a:rPr lang="en-IN" sz="20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AI in video games is a distinct subfield and differs from academic AI. </a:t>
            </a:r>
          </a:p>
          <a:p>
            <a:pPr marL="342900" indent="-342900" algn="just">
              <a:lnSpc>
                <a:spcPct val="107000"/>
              </a:lnSpc>
              <a:spcAft>
                <a:spcPts val="800"/>
              </a:spcAft>
              <a:buFont typeface="Arial" panose="020B0604020202020204" pitchFamily="34" charset="0"/>
              <a:buChar char="•"/>
            </a:pPr>
            <a:r>
              <a:rPr lang="en-IN" sz="20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It serves to improve the game-player experience rather than machine learning or decision making.</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EB5B760-3026-C103-2B41-54F58EBCBAF5}"/>
              </a:ext>
            </a:extLst>
          </p:cNvPr>
          <p:cNvPicPr>
            <a:picLocks noChangeAspect="1"/>
          </p:cNvPicPr>
          <p:nvPr/>
        </p:nvPicPr>
        <p:blipFill>
          <a:blip r:embed="rId2"/>
          <a:stretch>
            <a:fillRect/>
          </a:stretch>
        </p:blipFill>
        <p:spPr>
          <a:xfrm>
            <a:off x="5597175" y="1416867"/>
            <a:ext cx="6296025" cy="4088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91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112B8-F8B0-3631-3D01-28D8C4239DED}"/>
              </a:ext>
            </a:extLst>
          </p:cNvPr>
          <p:cNvSpPr>
            <a:spLocks noGrp="1"/>
          </p:cNvSpPr>
          <p:nvPr>
            <p:ph type="sldNum" sz="quarter" idx="11"/>
          </p:nvPr>
        </p:nvSpPr>
        <p:spPr/>
        <p:txBody>
          <a:bodyPr/>
          <a:lstStyle/>
          <a:p>
            <a:fld id="{058DB212-BFA2-403F-85EF-DFD3FF6D973A}" type="slidenum">
              <a:rPr lang="en-US" noProof="0" smtClean="0"/>
              <a:pPr/>
              <a:t>2</a:t>
            </a:fld>
            <a:endParaRPr lang="en-US" noProof="0"/>
          </a:p>
        </p:txBody>
      </p:sp>
      <p:sp>
        <p:nvSpPr>
          <p:cNvPr id="3" name="TextBox 2">
            <a:extLst>
              <a:ext uri="{FF2B5EF4-FFF2-40B4-BE49-F238E27FC236}">
                <a16:creationId xmlns:a16="http://schemas.microsoft.com/office/drawing/2014/main" id="{DCF968C5-0AB9-D34B-6D5D-9901C36D6234}"/>
              </a:ext>
            </a:extLst>
          </p:cNvPr>
          <p:cNvSpPr txBox="1"/>
          <p:nvPr/>
        </p:nvSpPr>
        <p:spPr>
          <a:xfrm>
            <a:off x="887240" y="96692"/>
            <a:ext cx="10121775" cy="769441"/>
          </a:xfrm>
          <a:prstGeom prst="rect">
            <a:avLst/>
          </a:prstGeom>
          <a:noFill/>
        </p:spPr>
        <p:txBody>
          <a:bodyPr wrap="square" rtlCol="0">
            <a:spAutoFit/>
          </a:bodyPr>
          <a:lstStyle/>
          <a:p>
            <a:pPr algn="ctr"/>
            <a:r>
              <a:rPr lang="en-IN" sz="4400" b="1" dirty="0">
                <a:solidFill>
                  <a:srgbClr val="C00000"/>
                </a:solidFill>
                <a:latin typeface="Calibri" panose="020F0502020204030204" pitchFamily="34" charset="0"/>
                <a:ea typeface="Calibri" panose="020F0502020204030204" pitchFamily="34" charset="0"/>
                <a:cs typeface="Calibri" panose="020F0502020204030204" pitchFamily="34" charset="0"/>
              </a:rPr>
              <a:t>CONTENT</a:t>
            </a:r>
          </a:p>
        </p:txBody>
      </p:sp>
      <p:sp>
        <p:nvSpPr>
          <p:cNvPr id="4" name="Rectangle: Rounded Corners 3">
            <a:extLst>
              <a:ext uri="{FF2B5EF4-FFF2-40B4-BE49-F238E27FC236}">
                <a16:creationId xmlns:a16="http://schemas.microsoft.com/office/drawing/2014/main" id="{BD4BA784-9252-0FA0-D757-548BAB880AD3}"/>
              </a:ext>
            </a:extLst>
          </p:cNvPr>
          <p:cNvSpPr/>
          <p:nvPr/>
        </p:nvSpPr>
        <p:spPr>
          <a:xfrm>
            <a:off x="562823" y="813303"/>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1</a:t>
            </a:r>
          </a:p>
        </p:txBody>
      </p:sp>
      <p:sp>
        <p:nvSpPr>
          <p:cNvPr id="5" name="Rectangle: Rounded Corners 4">
            <a:extLst>
              <a:ext uri="{FF2B5EF4-FFF2-40B4-BE49-F238E27FC236}">
                <a16:creationId xmlns:a16="http://schemas.microsoft.com/office/drawing/2014/main" id="{944A202B-683B-187C-DD37-0F1BE2E9F88D}"/>
              </a:ext>
            </a:extLst>
          </p:cNvPr>
          <p:cNvSpPr/>
          <p:nvPr/>
        </p:nvSpPr>
        <p:spPr>
          <a:xfrm>
            <a:off x="562823" y="1390053"/>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2</a:t>
            </a:r>
          </a:p>
        </p:txBody>
      </p:sp>
      <p:sp>
        <p:nvSpPr>
          <p:cNvPr id="6" name="Rectangle: Rounded Corners 5">
            <a:extLst>
              <a:ext uri="{FF2B5EF4-FFF2-40B4-BE49-F238E27FC236}">
                <a16:creationId xmlns:a16="http://schemas.microsoft.com/office/drawing/2014/main" id="{49775AA7-518C-546D-AEDB-AE01F14DE183}"/>
              </a:ext>
            </a:extLst>
          </p:cNvPr>
          <p:cNvSpPr/>
          <p:nvPr/>
        </p:nvSpPr>
        <p:spPr>
          <a:xfrm>
            <a:off x="562823" y="1977477"/>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3</a:t>
            </a:r>
          </a:p>
        </p:txBody>
      </p:sp>
      <p:sp>
        <p:nvSpPr>
          <p:cNvPr id="7" name="Rectangle: Rounded Corners 6">
            <a:extLst>
              <a:ext uri="{FF2B5EF4-FFF2-40B4-BE49-F238E27FC236}">
                <a16:creationId xmlns:a16="http://schemas.microsoft.com/office/drawing/2014/main" id="{F9712518-5254-EC95-6E3F-3B8AFE5702D3}"/>
              </a:ext>
            </a:extLst>
          </p:cNvPr>
          <p:cNvSpPr/>
          <p:nvPr/>
        </p:nvSpPr>
        <p:spPr>
          <a:xfrm>
            <a:off x="562823" y="2598326"/>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4</a:t>
            </a:r>
          </a:p>
        </p:txBody>
      </p:sp>
      <p:sp>
        <p:nvSpPr>
          <p:cNvPr id="8" name="Rectangle: Rounded Corners 7">
            <a:extLst>
              <a:ext uri="{FF2B5EF4-FFF2-40B4-BE49-F238E27FC236}">
                <a16:creationId xmlns:a16="http://schemas.microsoft.com/office/drawing/2014/main" id="{C55C9116-0A53-29DC-C81B-2D7EA46D272F}"/>
              </a:ext>
            </a:extLst>
          </p:cNvPr>
          <p:cNvSpPr/>
          <p:nvPr/>
        </p:nvSpPr>
        <p:spPr>
          <a:xfrm>
            <a:off x="562823" y="3213211"/>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5</a:t>
            </a:r>
          </a:p>
        </p:txBody>
      </p:sp>
      <p:sp>
        <p:nvSpPr>
          <p:cNvPr id="9" name="Rectangle: Rounded Corners 8">
            <a:extLst>
              <a:ext uri="{FF2B5EF4-FFF2-40B4-BE49-F238E27FC236}">
                <a16:creationId xmlns:a16="http://schemas.microsoft.com/office/drawing/2014/main" id="{512AD795-D2C4-0600-64B8-9F335F6E41CE}"/>
              </a:ext>
            </a:extLst>
          </p:cNvPr>
          <p:cNvSpPr/>
          <p:nvPr/>
        </p:nvSpPr>
        <p:spPr>
          <a:xfrm>
            <a:off x="532882" y="4372076"/>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7</a:t>
            </a:r>
          </a:p>
        </p:txBody>
      </p:sp>
      <p:sp>
        <p:nvSpPr>
          <p:cNvPr id="10" name="Rectangle: Rounded Corners 9">
            <a:extLst>
              <a:ext uri="{FF2B5EF4-FFF2-40B4-BE49-F238E27FC236}">
                <a16:creationId xmlns:a16="http://schemas.microsoft.com/office/drawing/2014/main" id="{1C729650-2AEB-A817-4A5F-09AC300D778F}"/>
              </a:ext>
            </a:extLst>
          </p:cNvPr>
          <p:cNvSpPr/>
          <p:nvPr/>
        </p:nvSpPr>
        <p:spPr>
          <a:xfrm>
            <a:off x="532882" y="3787695"/>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6</a:t>
            </a:r>
          </a:p>
        </p:txBody>
      </p:sp>
      <p:sp>
        <p:nvSpPr>
          <p:cNvPr id="11" name="TextBox 10">
            <a:extLst>
              <a:ext uri="{FF2B5EF4-FFF2-40B4-BE49-F238E27FC236}">
                <a16:creationId xmlns:a16="http://schemas.microsoft.com/office/drawing/2014/main" id="{1FDA0F4B-5A5D-D10D-41A9-C410445B9AC2}"/>
              </a:ext>
            </a:extLst>
          </p:cNvPr>
          <p:cNvSpPr txBox="1"/>
          <p:nvPr/>
        </p:nvSpPr>
        <p:spPr>
          <a:xfrm>
            <a:off x="1326073" y="891471"/>
            <a:ext cx="3558016"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4" name="TextBox 13">
            <a:extLst>
              <a:ext uri="{FF2B5EF4-FFF2-40B4-BE49-F238E27FC236}">
                <a16:creationId xmlns:a16="http://schemas.microsoft.com/office/drawing/2014/main" id="{8D3C188D-E337-91A5-D4C2-77A434EF7A17}"/>
              </a:ext>
            </a:extLst>
          </p:cNvPr>
          <p:cNvSpPr txBox="1"/>
          <p:nvPr/>
        </p:nvSpPr>
        <p:spPr>
          <a:xfrm>
            <a:off x="1326073" y="2082652"/>
            <a:ext cx="3793403" cy="407035"/>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PARTS REQUIRED FOR PC GAMING</a:t>
            </a:r>
          </a:p>
        </p:txBody>
      </p:sp>
      <p:sp>
        <p:nvSpPr>
          <p:cNvPr id="15" name="TextBox 14">
            <a:extLst>
              <a:ext uri="{FF2B5EF4-FFF2-40B4-BE49-F238E27FC236}">
                <a16:creationId xmlns:a16="http://schemas.microsoft.com/office/drawing/2014/main" id="{275347C0-AB12-3B23-C4CE-8F73982D0FB0}"/>
              </a:ext>
            </a:extLst>
          </p:cNvPr>
          <p:cNvSpPr txBox="1"/>
          <p:nvPr/>
        </p:nvSpPr>
        <p:spPr>
          <a:xfrm>
            <a:off x="1326073" y="2627812"/>
            <a:ext cx="3793402" cy="400110"/>
          </a:xfrm>
          <a:prstGeom prst="rect">
            <a:avLst/>
          </a:prstGeom>
          <a:noFill/>
        </p:spPr>
        <p:txBody>
          <a:bodyPr wrap="square" rtlCol="0">
            <a:spAutoFit/>
          </a:bodyPr>
          <a:lstStyle/>
          <a:p>
            <a:r>
              <a:rPr lang="en-IN" sz="2000" i="0" dirty="0">
                <a:effectLst/>
                <a:latin typeface="Calibri" panose="020F0502020204030204" pitchFamily="34" charset="0"/>
                <a:ea typeface="Calibri" panose="020F0502020204030204" pitchFamily="34" charset="0"/>
                <a:cs typeface="Calibri" panose="020F0502020204030204" pitchFamily="34" charset="0"/>
              </a:rPr>
              <a:t>KEY GAMING ACCESSORIES</a:t>
            </a:r>
            <a:endParaRPr lang="en-IN" sz="9600"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7C8990E-E80C-7A4C-53D7-470525852DD7}"/>
              </a:ext>
            </a:extLst>
          </p:cNvPr>
          <p:cNvSpPr txBox="1"/>
          <p:nvPr/>
        </p:nvSpPr>
        <p:spPr>
          <a:xfrm>
            <a:off x="1326073" y="3821756"/>
            <a:ext cx="3476531" cy="419730"/>
          </a:xfrm>
          <a:prstGeom prst="rect">
            <a:avLst/>
          </a:prstGeom>
          <a:noFill/>
        </p:spPr>
        <p:txBody>
          <a:bodyPr wrap="square" rtlCol="0">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GAMING PCS</a:t>
            </a:r>
          </a:p>
        </p:txBody>
      </p:sp>
      <p:sp>
        <p:nvSpPr>
          <p:cNvPr id="17" name="TextBox 16">
            <a:extLst>
              <a:ext uri="{FF2B5EF4-FFF2-40B4-BE49-F238E27FC236}">
                <a16:creationId xmlns:a16="http://schemas.microsoft.com/office/drawing/2014/main" id="{69FDDB76-1D8A-D1BD-BA56-E492F1D42E6E}"/>
              </a:ext>
            </a:extLst>
          </p:cNvPr>
          <p:cNvSpPr txBox="1"/>
          <p:nvPr/>
        </p:nvSpPr>
        <p:spPr>
          <a:xfrm>
            <a:off x="1326073" y="4417256"/>
            <a:ext cx="3395053" cy="419730"/>
          </a:xfrm>
          <a:prstGeom prst="rect">
            <a:avLst/>
          </a:prstGeom>
          <a:noFill/>
        </p:spPr>
        <p:txBody>
          <a:bodyPr wrap="square" rtlCol="0">
            <a:spAutoFit/>
          </a:bodyPr>
          <a:lstStyle/>
          <a:p>
            <a:pPr fontAlgn="base">
              <a:lnSpc>
                <a:spcPts val="27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GAMING CONSOLES</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26D1359-C5C5-D5FE-6838-08FCD3FF8D6C}"/>
              </a:ext>
            </a:extLst>
          </p:cNvPr>
          <p:cNvSpPr txBox="1"/>
          <p:nvPr/>
        </p:nvSpPr>
        <p:spPr>
          <a:xfrm>
            <a:off x="1326073" y="4969643"/>
            <a:ext cx="3207428" cy="419730"/>
          </a:xfrm>
          <a:prstGeom prst="rect">
            <a:avLst/>
          </a:prstGeom>
          <a:noFill/>
        </p:spPr>
        <p:txBody>
          <a:bodyPr wrap="square" rtlCol="0">
            <a:spAutoFit/>
          </a:bodyPr>
          <a:lstStyle/>
          <a:p>
            <a:pPr fontAlgn="base">
              <a:lnSpc>
                <a:spcPts val="2700"/>
              </a:lnSpc>
              <a:spcAft>
                <a:spcPts val="800"/>
              </a:spcAft>
            </a:pPr>
            <a:r>
              <a:rPr lang="en-IN" sz="2000" kern="0" dirty="0">
                <a:effectLst/>
                <a:latin typeface="Calibri" panose="020F0502020204030204" pitchFamily="34" charset="0"/>
                <a:ea typeface="Calibri" panose="020F0502020204030204" pitchFamily="34" charset="0"/>
                <a:cs typeface="Calibri" panose="020F0502020204030204" pitchFamily="34" charset="0"/>
              </a:rPr>
              <a:t>PERFORMANCE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405DD088-03BB-708F-6237-DE9CAC2E39B6}"/>
              </a:ext>
            </a:extLst>
          </p:cNvPr>
          <p:cNvSpPr txBox="1"/>
          <p:nvPr/>
        </p:nvSpPr>
        <p:spPr>
          <a:xfrm>
            <a:off x="1326073" y="1468627"/>
            <a:ext cx="3793403"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PC BUILDING</a:t>
            </a:r>
          </a:p>
        </p:txBody>
      </p:sp>
      <p:sp>
        <p:nvSpPr>
          <p:cNvPr id="20" name="TextBox 19">
            <a:extLst>
              <a:ext uri="{FF2B5EF4-FFF2-40B4-BE49-F238E27FC236}">
                <a16:creationId xmlns:a16="http://schemas.microsoft.com/office/drawing/2014/main" id="{06C7DE3E-38F6-5C58-26B9-4D38B363E1C5}"/>
              </a:ext>
            </a:extLst>
          </p:cNvPr>
          <p:cNvSpPr txBox="1"/>
          <p:nvPr/>
        </p:nvSpPr>
        <p:spPr>
          <a:xfrm>
            <a:off x="1326073" y="5568517"/>
            <a:ext cx="4852659"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ADVANTAGES &amp; DISADVANTAGES</a:t>
            </a:r>
          </a:p>
        </p:txBody>
      </p:sp>
      <p:sp>
        <p:nvSpPr>
          <p:cNvPr id="21" name="TextBox 20">
            <a:extLst>
              <a:ext uri="{FF2B5EF4-FFF2-40B4-BE49-F238E27FC236}">
                <a16:creationId xmlns:a16="http://schemas.microsoft.com/office/drawing/2014/main" id="{9FD0B434-DBC2-CC5E-6915-257069BFCDB2}"/>
              </a:ext>
            </a:extLst>
          </p:cNvPr>
          <p:cNvSpPr txBox="1"/>
          <p:nvPr/>
        </p:nvSpPr>
        <p:spPr>
          <a:xfrm>
            <a:off x="1326073" y="6186372"/>
            <a:ext cx="5069942" cy="419730"/>
          </a:xfrm>
          <a:prstGeom prst="rect">
            <a:avLst/>
          </a:prstGeom>
          <a:noFill/>
        </p:spPr>
        <p:txBody>
          <a:bodyPr wrap="square" rtlCol="0">
            <a:spAutoFit/>
          </a:bodyPr>
          <a:lstStyle/>
          <a:p>
            <a:pPr fontAlgn="base">
              <a:lnSpc>
                <a:spcPts val="2700"/>
              </a:lnSpc>
              <a:spcAft>
                <a:spcPts val="800"/>
              </a:spcAft>
            </a:pPr>
            <a:r>
              <a:rPr lang="en-IN" sz="2000" kern="0" dirty="0">
                <a:effectLst/>
                <a:latin typeface="Calibri" panose="020F0502020204030204" pitchFamily="34" charset="0"/>
                <a:ea typeface="Calibri" panose="020F0502020204030204" pitchFamily="34" charset="0"/>
                <a:cs typeface="Calibri" panose="020F0502020204030204" pitchFamily="34" charset="0"/>
              </a:rPr>
              <a:t>GAMES SELECTION &amp; GAMES STORES</a:t>
            </a:r>
            <a:endParaRPr lang="en-IN" sz="20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A3D212FD-52CC-5E7A-5E27-5F4AA2B57AD0}"/>
              </a:ext>
            </a:extLst>
          </p:cNvPr>
          <p:cNvSpPr/>
          <p:nvPr/>
        </p:nvSpPr>
        <p:spPr>
          <a:xfrm>
            <a:off x="502702" y="5538282"/>
            <a:ext cx="473799"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9</a:t>
            </a:r>
          </a:p>
        </p:txBody>
      </p:sp>
      <p:sp>
        <p:nvSpPr>
          <p:cNvPr id="23" name="Rectangle: Rounded Corners 22">
            <a:extLst>
              <a:ext uri="{FF2B5EF4-FFF2-40B4-BE49-F238E27FC236}">
                <a16:creationId xmlns:a16="http://schemas.microsoft.com/office/drawing/2014/main" id="{9608C9B9-F080-2FC1-A57A-B3F50F36CB8E}"/>
              </a:ext>
            </a:extLst>
          </p:cNvPr>
          <p:cNvSpPr/>
          <p:nvPr/>
        </p:nvSpPr>
        <p:spPr>
          <a:xfrm>
            <a:off x="532882" y="4955179"/>
            <a:ext cx="443620"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solidFill>
                  <a:schemeClr val="bg1"/>
                </a:solidFill>
              </a:rPr>
              <a:t>8</a:t>
            </a:r>
          </a:p>
        </p:txBody>
      </p:sp>
      <p:pic>
        <p:nvPicPr>
          <p:cNvPr id="25" name="Picture 24">
            <a:extLst>
              <a:ext uri="{FF2B5EF4-FFF2-40B4-BE49-F238E27FC236}">
                <a16:creationId xmlns:a16="http://schemas.microsoft.com/office/drawing/2014/main" id="{88BFFF41-F1FF-AA39-2B93-FE38E08618A7}"/>
              </a:ext>
            </a:extLst>
          </p:cNvPr>
          <p:cNvPicPr>
            <a:picLocks noChangeAspect="1"/>
          </p:cNvPicPr>
          <p:nvPr/>
        </p:nvPicPr>
        <p:blipFill>
          <a:blip r:embed="rId2"/>
          <a:stretch>
            <a:fillRect/>
          </a:stretch>
        </p:blipFill>
        <p:spPr>
          <a:xfrm>
            <a:off x="6089447" y="1293137"/>
            <a:ext cx="5803753" cy="4482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93E54D0C-2F70-F6B4-9ABB-E074E36631B5}"/>
              </a:ext>
            </a:extLst>
          </p:cNvPr>
          <p:cNvSpPr txBox="1"/>
          <p:nvPr/>
        </p:nvSpPr>
        <p:spPr>
          <a:xfrm>
            <a:off x="1102569" y="3213194"/>
            <a:ext cx="4986878" cy="400110"/>
          </a:xfrm>
          <a:prstGeom prst="rect">
            <a:avLst/>
          </a:prstGeom>
          <a:noFill/>
        </p:spPr>
        <p:txBody>
          <a:bodyPr wrap="square" rtlCol="0">
            <a:spAutoFit/>
          </a:bodyPr>
          <a:lstStyle/>
          <a:p>
            <a:pPr algn="ctr"/>
            <a:r>
              <a:rPr lang="en-IN" sz="2000" i="0" dirty="0">
                <a:effectLst/>
                <a:latin typeface="Calibri" panose="020F0502020204030204" pitchFamily="34" charset="0"/>
                <a:ea typeface="Calibri" panose="020F0502020204030204" pitchFamily="34" charset="0"/>
                <a:cs typeface="Calibri" panose="020F0502020204030204" pitchFamily="34" charset="0"/>
              </a:rPr>
              <a:t>ARTIFICIAL INTELLIGENCE IN VIDEO GAMES</a:t>
            </a:r>
          </a:p>
        </p:txBody>
      </p:sp>
      <p:sp>
        <p:nvSpPr>
          <p:cNvPr id="24" name="Rectangle: Rounded Corners 23">
            <a:extLst>
              <a:ext uri="{FF2B5EF4-FFF2-40B4-BE49-F238E27FC236}">
                <a16:creationId xmlns:a16="http://schemas.microsoft.com/office/drawing/2014/main" id="{561A5FA0-A66A-F61F-78A9-4AE006D01469}"/>
              </a:ext>
            </a:extLst>
          </p:cNvPr>
          <p:cNvSpPr/>
          <p:nvPr/>
        </p:nvSpPr>
        <p:spPr>
          <a:xfrm>
            <a:off x="502703" y="6132259"/>
            <a:ext cx="473798" cy="47983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dirty="0">
                <a:solidFill>
                  <a:schemeClr val="bg1"/>
                </a:solidFill>
              </a:rPr>
              <a:t>10</a:t>
            </a:r>
          </a:p>
        </p:txBody>
      </p:sp>
    </p:spTree>
    <p:extLst>
      <p:ext uri="{BB962C8B-B14F-4D97-AF65-F5344CB8AC3E}">
        <p14:creationId xmlns:p14="http://schemas.microsoft.com/office/powerpoint/2010/main" val="3042584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20</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127563" y="314581"/>
            <a:ext cx="7776927" cy="658835"/>
          </a:xfrm>
          <a:prstGeom prst="rect">
            <a:avLst/>
          </a:prstGeom>
          <a:noFill/>
        </p:spPr>
        <p:txBody>
          <a:bodyPr wrap="square" rtlCol="0">
            <a:spAutoFit/>
          </a:bodyPr>
          <a:lstStyle/>
          <a:p>
            <a:pPr algn="ctr">
              <a:lnSpc>
                <a:spcPct val="107000"/>
              </a:lnSpc>
              <a:spcAft>
                <a:spcPts val="800"/>
              </a:spcAft>
            </a:pPr>
            <a:r>
              <a:rPr lang="en-IN" sz="36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GAMING PCS</a:t>
            </a:r>
          </a:p>
        </p:txBody>
      </p:sp>
      <p:sp>
        <p:nvSpPr>
          <p:cNvPr id="4" name="TextBox 3">
            <a:extLst>
              <a:ext uri="{FF2B5EF4-FFF2-40B4-BE49-F238E27FC236}">
                <a16:creationId xmlns:a16="http://schemas.microsoft.com/office/drawing/2014/main" id="{153B1AEF-2086-D7E2-2A6C-29247EFB9445}"/>
              </a:ext>
            </a:extLst>
          </p:cNvPr>
          <p:cNvSpPr txBox="1"/>
          <p:nvPr/>
        </p:nvSpPr>
        <p:spPr>
          <a:xfrm>
            <a:off x="137376" y="1416867"/>
            <a:ext cx="5334366" cy="3986476"/>
          </a:xfrm>
          <a:prstGeom prst="rect">
            <a:avLst/>
          </a:prstGeom>
          <a:noFill/>
        </p:spPr>
        <p:txBody>
          <a:bodyPr wrap="square" rtlCol="0">
            <a:spAutoFit/>
          </a:bodyPr>
          <a:lstStyle/>
          <a:p>
            <a:pPr algn="just">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PCs have some different advantages, you can customize your PC, the visuals are sharper and more life-like, peripherals are more accurate than a console, and you can modify your games.</a:t>
            </a:r>
          </a:p>
          <a:p>
            <a:pPr marL="285750" indent="-285750" algn="just">
              <a:lnSpc>
                <a:spcPct val="107000"/>
              </a:lnSpc>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You can Customize PC Hardware</a:t>
            </a:r>
          </a:p>
          <a:p>
            <a:pPr marL="285750" indent="-285750" algn="just">
              <a:lnSpc>
                <a:spcPct val="107000"/>
              </a:lnSpc>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Visuals are Better</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Control the way you Play: Gaming Peripherals</a:t>
            </a:r>
          </a:p>
          <a:p>
            <a:pPr marL="285750" indent="-285750" algn="just">
              <a:lnSpc>
                <a:spcPct val="107000"/>
              </a:lnSpc>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You can Rescript Your Rig - or Your Game</a:t>
            </a:r>
          </a:p>
          <a:p>
            <a:pPr marL="285750" indent="-285750" algn="just">
              <a:lnSpc>
                <a:spcPct val="107000"/>
              </a:lnSpc>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PC Games Cost Less</a:t>
            </a:r>
          </a:p>
        </p:txBody>
      </p:sp>
      <p:pic>
        <p:nvPicPr>
          <p:cNvPr id="10" name="Picture 9">
            <a:extLst>
              <a:ext uri="{FF2B5EF4-FFF2-40B4-BE49-F238E27FC236}">
                <a16:creationId xmlns:a16="http://schemas.microsoft.com/office/drawing/2014/main" id="{4A291745-4DD9-61E8-B16D-A7BAEA5321F2}"/>
              </a:ext>
            </a:extLst>
          </p:cNvPr>
          <p:cNvPicPr>
            <a:picLocks noChangeAspect="1"/>
          </p:cNvPicPr>
          <p:nvPr/>
        </p:nvPicPr>
        <p:blipFill rotWithShape="1">
          <a:blip r:embed="rId2"/>
          <a:srcRect l="11064" t="11353" r="10965" b="11419"/>
          <a:stretch/>
        </p:blipFill>
        <p:spPr>
          <a:xfrm>
            <a:off x="5471742" y="1430279"/>
            <a:ext cx="6566313" cy="4644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8112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21</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127563" y="314581"/>
            <a:ext cx="7776927" cy="473912"/>
          </a:xfrm>
          <a:prstGeom prst="rect">
            <a:avLst/>
          </a:prstGeom>
          <a:noFill/>
        </p:spPr>
        <p:txBody>
          <a:bodyPr wrap="square" rtlCol="0">
            <a:spAutoFit/>
          </a:bodyPr>
          <a:lstStyle/>
          <a:p>
            <a:pPr algn="ctr" fontAlgn="base">
              <a:lnSpc>
                <a:spcPts val="2700"/>
              </a:lnSpc>
              <a:spcAft>
                <a:spcPts val="800"/>
              </a:spcAft>
            </a:pPr>
            <a:r>
              <a:rPr lang="en-IN" sz="36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GAMING CONSOLES</a:t>
            </a:r>
            <a:endParaRPr lang="en-IN" sz="36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53B1AEF-2086-D7E2-2A6C-29247EFB9445}"/>
              </a:ext>
            </a:extLst>
          </p:cNvPr>
          <p:cNvSpPr txBox="1"/>
          <p:nvPr/>
        </p:nvSpPr>
        <p:spPr>
          <a:xfrm>
            <a:off x="441744" y="1612410"/>
            <a:ext cx="4845480" cy="2892330"/>
          </a:xfrm>
          <a:prstGeom prst="rect">
            <a:avLst/>
          </a:prstGeom>
          <a:noFill/>
        </p:spPr>
        <p:txBody>
          <a:bodyPr wrap="square" rtlCol="0">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Calibri" panose="020F0502020204030204" pitchFamily="34" charset="0"/>
              </a:rPr>
              <a:t>Consoles have advantages over PCs,</a:t>
            </a:r>
          </a:p>
          <a:p>
            <a:pPr>
              <a:lnSpc>
                <a:spcPct val="107000"/>
              </a:lnSpc>
              <a:spcAft>
                <a:spcPts val="800"/>
              </a:spcAf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T</a:t>
            </a:r>
            <a:r>
              <a:rPr lang="en-IN" sz="2000" kern="100" dirty="0">
                <a:effectLst/>
                <a:latin typeface="Calibri" panose="020F0502020204030204" pitchFamily="34" charset="0"/>
                <a:ea typeface="Calibri" panose="020F0502020204030204" pitchFamily="34" charset="0"/>
                <a:cs typeface="Calibri" panose="020F0502020204030204" pitchFamily="34" charset="0"/>
              </a:rPr>
              <a:t>hey are easy to use.</a:t>
            </a:r>
          </a:p>
          <a:p>
            <a:pPr marL="342900" indent="-342900">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D</a:t>
            </a:r>
            <a:r>
              <a:rPr lang="en-IN" sz="2000" kern="100" dirty="0">
                <a:effectLst/>
                <a:latin typeface="Calibri" panose="020F0502020204030204" pitchFamily="34" charset="0"/>
                <a:ea typeface="Calibri" panose="020F0502020204030204" pitchFamily="34" charset="0"/>
                <a:cs typeface="Calibri" panose="020F0502020204030204" pitchFamily="34" charset="0"/>
              </a:rPr>
              <a:t>on't require upgrades.</a:t>
            </a:r>
          </a:p>
          <a:p>
            <a:pPr marL="342900" indent="-342900">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T</a:t>
            </a:r>
            <a:r>
              <a:rPr lang="en-IN" sz="2000" kern="100" dirty="0">
                <a:effectLst/>
                <a:latin typeface="Calibri" panose="020F0502020204030204" pitchFamily="34" charset="0"/>
                <a:ea typeface="Calibri" panose="020F0502020204030204" pitchFamily="34" charset="0"/>
                <a:cs typeface="Calibri" panose="020F0502020204030204" pitchFamily="34" charset="0"/>
              </a:rPr>
              <a:t>hey're cheaper.</a:t>
            </a:r>
          </a:p>
          <a:p>
            <a:pPr marL="342900" indent="-342900">
              <a:lnSpc>
                <a:spcPct val="107000"/>
              </a:lnSpc>
              <a:spcAft>
                <a:spcPts val="800"/>
              </a:spcAft>
              <a:buFont typeface="Arial" panose="020B0604020202020204" pitchFamily="34" charset="0"/>
              <a:buChar char="•"/>
            </a:pPr>
            <a:r>
              <a:rPr lang="en-IN" sz="2000" kern="100" dirty="0">
                <a:latin typeface="Calibri" panose="020F0502020204030204" pitchFamily="34" charset="0"/>
                <a:ea typeface="Calibri" panose="020F0502020204030204" pitchFamily="34" charset="0"/>
                <a:cs typeface="Calibri" panose="020F0502020204030204" pitchFamily="34" charset="0"/>
              </a:rPr>
              <a:t>W</a:t>
            </a:r>
            <a:r>
              <a:rPr lang="en-IN" sz="2000" kern="100" dirty="0">
                <a:effectLst/>
                <a:latin typeface="Calibri" panose="020F0502020204030204" pitchFamily="34" charset="0"/>
                <a:ea typeface="Calibri" panose="020F0502020204030204" pitchFamily="34" charset="0"/>
                <a:cs typeface="Calibri" panose="020F0502020204030204" pitchFamily="34" charset="0"/>
              </a:rPr>
              <a:t>ireless controllers allow you to have a more active experience.</a:t>
            </a:r>
          </a:p>
        </p:txBody>
      </p:sp>
      <p:pic>
        <p:nvPicPr>
          <p:cNvPr id="6" name="Picture 5">
            <a:extLst>
              <a:ext uri="{FF2B5EF4-FFF2-40B4-BE49-F238E27FC236}">
                <a16:creationId xmlns:a16="http://schemas.microsoft.com/office/drawing/2014/main" id="{4FF6BCE2-7DC0-0A43-83CB-FB7D4AC09BFA}"/>
              </a:ext>
            </a:extLst>
          </p:cNvPr>
          <p:cNvPicPr>
            <a:picLocks noChangeAspect="1"/>
          </p:cNvPicPr>
          <p:nvPr/>
        </p:nvPicPr>
        <p:blipFill>
          <a:blip r:embed="rId2"/>
          <a:stretch>
            <a:fillRect/>
          </a:stretch>
        </p:blipFill>
        <p:spPr>
          <a:xfrm>
            <a:off x="5649363" y="1013988"/>
            <a:ext cx="6447952" cy="495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0280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22</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127563" y="314581"/>
            <a:ext cx="7776927" cy="473912"/>
          </a:xfrm>
          <a:prstGeom prst="rect">
            <a:avLst/>
          </a:prstGeom>
          <a:noFill/>
        </p:spPr>
        <p:txBody>
          <a:bodyPr wrap="square" rtlCol="0">
            <a:spAutoFit/>
          </a:bodyPr>
          <a:lstStyle/>
          <a:p>
            <a:pPr algn="ctr" fontAlgn="base">
              <a:lnSpc>
                <a:spcPts val="2700"/>
              </a:lnSpc>
              <a:spcAft>
                <a:spcPts val="800"/>
              </a:spcAft>
            </a:pPr>
            <a:r>
              <a:rPr lang="en-IN" sz="36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PERFORMANCE</a:t>
            </a:r>
            <a:endParaRPr lang="en-IN" sz="36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53B1AEF-2086-D7E2-2A6C-29247EFB9445}"/>
              </a:ext>
            </a:extLst>
          </p:cNvPr>
          <p:cNvSpPr txBox="1"/>
          <p:nvPr/>
        </p:nvSpPr>
        <p:spPr>
          <a:xfrm>
            <a:off x="251622" y="1011725"/>
            <a:ext cx="5844378" cy="4093428"/>
          </a:xfrm>
          <a:prstGeom prst="rect">
            <a:avLst/>
          </a:prstGeom>
          <a:noFill/>
        </p:spPr>
        <p:txBody>
          <a:bodyPr wrap="square" rtlCol="0">
            <a:spAutoFit/>
          </a:bodyPr>
          <a:lstStyle/>
          <a:p>
            <a:pPr marL="342900" indent="-342900" algn="just" fontAlgn="base">
              <a:spcAft>
                <a:spcPts val="800"/>
              </a:spcAft>
              <a:buFont typeface="Arial" panose="020B0604020202020204" pitchFamily="34" charset="0"/>
              <a:buChar char="•"/>
            </a:pPr>
            <a:r>
              <a:rPr lang="en-IN" sz="2000" kern="0" dirty="0">
                <a:effectLst/>
                <a:latin typeface="Calibri" panose="020F0502020204030204" pitchFamily="34" charset="0"/>
                <a:ea typeface="Calibri" panose="020F0502020204030204" pitchFamily="34" charset="0"/>
                <a:cs typeface="Calibri" panose="020F0502020204030204" pitchFamily="34" charset="0"/>
              </a:rPr>
              <a:t>In regard to performance, Windows is one of the best OS for gaming options around, especially Windows.</a:t>
            </a:r>
          </a:p>
          <a:p>
            <a:pPr marL="342900" indent="-342900" algn="just" fontAlgn="base">
              <a:spcAft>
                <a:spcPts val="800"/>
              </a:spcAft>
              <a:buFont typeface="Arial" panose="020B0604020202020204" pitchFamily="34" charset="0"/>
              <a:buChar char="•"/>
            </a:pPr>
            <a:r>
              <a:rPr lang="en-IN" sz="2000" kern="0" dirty="0">
                <a:effectLst/>
                <a:latin typeface="Calibri" panose="020F0502020204030204" pitchFamily="34" charset="0"/>
                <a:ea typeface="Calibri" panose="020F0502020204030204" pitchFamily="34" charset="0"/>
                <a:cs typeface="Calibri" panose="020F0502020204030204" pitchFamily="34" charset="0"/>
              </a:rPr>
              <a:t>Windows has been specially designed with games in mind, offering highly reliable performance on even the latest and most technically advanced games you can play.</a:t>
            </a:r>
          </a:p>
          <a:p>
            <a:pPr marL="342900" indent="-342900" algn="just" fontAlgn="base">
              <a:spcAft>
                <a:spcPts val="800"/>
              </a:spcAft>
              <a:buFont typeface="Arial" panose="020B0604020202020204" pitchFamily="34" charset="0"/>
              <a:buChar char="•"/>
            </a:pPr>
            <a:r>
              <a:rPr lang="en-IN" sz="2000" kern="0" dirty="0">
                <a:effectLst/>
                <a:latin typeface="Calibri" panose="020F0502020204030204" pitchFamily="34" charset="0"/>
                <a:ea typeface="Calibri" panose="020F0502020204030204" pitchFamily="34" charset="0"/>
                <a:cs typeface="Calibri" panose="020F0502020204030204" pitchFamily="34" charset="0"/>
              </a:rPr>
              <a:t> It also provides users with the power of DirectX 12, which lets you adjust your GPU and CPU settings as needed to maximize frame rates and gaming performance levels.</a:t>
            </a:r>
          </a:p>
          <a:p>
            <a:pPr marL="342900" indent="-342900" algn="just" fontAlgn="base">
              <a:spcAft>
                <a:spcPts val="800"/>
              </a:spcAft>
              <a:buFont typeface="Arial" panose="020B0604020202020204" pitchFamily="34" charset="0"/>
              <a:buChar char="•"/>
            </a:pPr>
            <a:r>
              <a:rPr lang="en-IN" sz="2000" kern="100" dirty="0">
                <a:effectLst/>
                <a:latin typeface="Calibri" panose="020F0502020204030204" pitchFamily="34" charset="0"/>
                <a:ea typeface="Calibri" panose="020F0502020204030204" pitchFamily="34" charset="0"/>
                <a:cs typeface="Calibri" panose="020F0502020204030204" pitchFamily="34" charset="0"/>
              </a:rPr>
              <a:t>Nvidia plays major rol</a:t>
            </a:r>
            <a:r>
              <a:rPr lang="en-IN" sz="2000" kern="100" dirty="0">
                <a:latin typeface="Calibri" panose="020F0502020204030204" pitchFamily="34" charset="0"/>
                <a:ea typeface="Calibri" panose="020F0502020204030204" pitchFamily="34" charset="0"/>
                <a:cs typeface="Calibri" panose="020F0502020204030204" pitchFamily="34" charset="0"/>
              </a:rPr>
              <a:t>e in performance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E48E4A9-E8CF-09F6-0115-99CA59A1D31E}"/>
              </a:ext>
            </a:extLst>
          </p:cNvPr>
          <p:cNvPicPr>
            <a:picLocks noChangeAspect="1"/>
          </p:cNvPicPr>
          <p:nvPr/>
        </p:nvPicPr>
        <p:blipFill rotWithShape="1">
          <a:blip r:embed="rId2"/>
          <a:srcRect l="27698" t="14917" r="27526" b="14588"/>
          <a:stretch/>
        </p:blipFill>
        <p:spPr>
          <a:xfrm>
            <a:off x="6481139" y="1011725"/>
            <a:ext cx="5459239" cy="4834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54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23</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089805" y="208230"/>
            <a:ext cx="7776927" cy="646331"/>
          </a:xfrm>
          <a:prstGeom prst="rect">
            <a:avLst/>
          </a:prstGeom>
          <a:noFill/>
        </p:spPr>
        <p:txBody>
          <a:bodyPr wrap="square" rtlCol="0">
            <a:spAutoFit/>
          </a:bodyPr>
          <a:lstStyle/>
          <a:p>
            <a:pPr algn="ctr"/>
            <a:r>
              <a:rPr lang="en-IN" sz="3600" b="1" dirty="0">
                <a:solidFill>
                  <a:srgbClr val="C00000"/>
                </a:solidFill>
                <a:latin typeface="Calibri" panose="020F0502020204030204" pitchFamily="34" charset="0"/>
                <a:ea typeface="Calibri" panose="020F0502020204030204" pitchFamily="34" charset="0"/>
                <a:cs typeface="Calibri" panose="020F0502020204030204" pitchFamily="34" charset="0"/>
              </a:rPr>
              <a:t>ADVANTAGES</a:t>
            </a:r>
          </a:p>
        </p:txBody>
      </p:sp>
      <p:sp>
        <p:nvSpPr>
          <p:cNvPr id="4" name="TextBox 3">
            <a:extLst>
              <a:ext uri="{FF2B5EF4-FFF2-40B4-BE49-F238E27FC236}">
                <a16:creationId xmlns:a16="http://schemas.microsoft.com/office/drawing/2014/main" id="{153B1AEF-2086-D7E2-2A6C-29247EFB9445}"/>
              </a:ext>
            </a:extLst>
          </p:cNvPr>
          <p:cNvSpPr txBox="1"/>
          <p:nvPr/>
        </p:nvSpPr>
        <p:spPr>
          <a:xfrm>
            <a:off x="389299" y="1017459"/>
            <a:ext cx="5395866" cy="5016758"/>
          </a:xfrm>
          <a:prstGeom prst="rect">
            <a:avLst/>
          </a:prstGeom>
          <a:noFill/>
        </p:spPr>
        <p:txBody>
          <a:bodyPr wrap="square" rtlCol="0">
            <a:spAutoFit/>
          </a:bodyPr>
          <a:lstStyle/>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Personal preference</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Recycling computers, components, and upgrading</a:t>
            </a:r>
          </a:p>
          <a:p>
            <a:pPr marL="342900" indent="-342900" algn="just">
              <a:buFont typeface="Arial" panose="020B0604020202020204" pitchFamily="34" charset="0"/>
              <a:buChar char="•"/>
            </a:pPr>
            <a:endPar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High-end computing</a:t>
            </a:r>
          </a:p>
          <a:p>
            <a:pPr algn="just"/>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of standardized parts and upgrading</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Separate OS and driver discs</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Educational value and experience</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of high-quality parts</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Cheaper to build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1379A03-CA33-0585-C824-9AB50F45D8D6}"/>
              </a:ext>
            </a:extLst>
          </p:cNvPr>
          <p:cNvPicPr>
            <a:picLocks noChangeAspect="1"/>
          </p:cNvPicPr>
          <p:nvPr/>
        </p:nvPicPr>
        <p:blipFill>
          <a:blip r:embed="rId2"/>
          <a:stretch>
            <a:fillRect/>
          </a:stretch>
        </p:blipFill>
        <p:spPr>
          <a:xfrm>
            <a:off x="5986317" y="1067289"/>
            <a:ext cx="5906883" cy="5143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286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24</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127564" y="769545"/>
            <a:ext cx="7776927" cy="646331"/>
          </a:xfrm>
          <a:prstGeom prst="rect">
            <a:avLst/>
          </a:prstGeom>
          <a:noFill/>
        </p:spPr>
        <p:txBody>
          <a:bodyPr wrap="square" rtlCol="0">
            <a:spAutoFit/>
          </a:bodyPr>
          <a:lstStyle/>
          <a:p>
            <a:pPr algn="ctr"/>
            <a:r>
              <a:rPr lang="en-IN" sz="3600" b="1" dirty="0">
                <a:solidFill>
                  <a:srgbClr val="7030A0"/>
                </a:solidFill>
                <a:latin typeface="Calibri" panose="020F0502020204030204" pitchFamily="34" charset="0"/>
                <a:ea typeface="Calibri" panose="020F0502020204030204" pitchFamily="34" charset="0"/>
                <a:cs typeface="Calibri" panose="020F0502020204030204" pitchFamily="34" charset="0"/>
              </a:rPr>
              <a:t>DISADVANTAGES</a:t>
            </a:r>
          </a:p>
        </p:txBody>
      </p:sp>
      <p:sp>
        <p:nvSpPr>
          <p:cNvPr id="4" name="TextBox 3">
            <a:extLst>
              <a:ext uri="{FF2B5EF4-FFF2-40B4-BE49-F238E27FC236}">
                <a16:creationId xmlns:a16="http://schemas.microsoft.com/office/drawing/2014/main" id="{153B1AEF-2086-D7E2-2A6C-29247EFB9445}"/>
              </a:ext>
            </a:extLst>
          </p:cNvPr>
          <p:cNvSpPr txBox="1"/>
          <p:nvPr/>
        </p:nvSpPr>
        <p:spPr>
          <a:xfrm>
            <a:off x="399896" y="2064190"/>
            <a:ext cx="11232261" cy="2000548"/>
          </a:xfrm>
          <a:prstGeom prst="rect">
            <a:avLst/>
          </a:prstGeom>
          <a:noFill/>
        </p:spPr>
        <p:txBody>
          <a:bodyPr wrap="square" rtlCol="0">
            <a:spAutoFit/>
          </a:bodyPr>
          <a:lstStyle/>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Poorly-designed systems and cases</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Knowledge requirements based on computer hardware and education</a:t>
            </a:r>
          </a:p>
          <a:p>
            <a:pPr marL="342900" indent="-342900" algn="just">
              <a:buFont typeface="Arial" panose="020B0604020202020204" pitchFamily="34" charset="0"/>
              <a:buChar char="•"/>
            </a:pPr>
            <a:endParaRPr lang="en-IN" sz="2000" kern="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Lack of technical support</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3037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a:xfrm>
            <a:off x="11481514" y="6658458"/>
            <a:ext cx="710486" cy="199542"/>
          </a:xfrm>
        </p:spPr>
        <p:txBody>
          <a:bodyPr/>
          <a:lstStyle/>
          <a:p>
            <a:fld id="{058DB212-BFA2-403F-85EF-DFD3FF6D973A}" type="slidenum">
              <a:rPr lang="en-US" noProof="0" smtClean="0"/>
              <a:pPr/>
              <a:t>25</a:t>
            </a:fld>
            <a:endParaRPr lang="en-US" noProof="0" dirty="0"/>
          </a:p>
        </p:txBody>
      </p:sp>
      <p:sp>
        <p:nvSpPr>
          <p:cNvPr id="3" name="TextBox 2">
            <a:extLst>
              <a:ext uri="{FF2B5EF4-FFF2-40B4-BE49-F238E27FC236}">
                <a16:creationId xmlns:a16="http://schemas.microsoft.com/office/drawing/2014/main" id="{F9B1E89C-65C7-66BF-CF14-873FEB32B007}"/>
              </a:ext>
            </a:extLst>
          </p:cNvPr>
          <p:cNvSpPr txBox="1"/>
          <p:nvPr/>
        </p:nvSpPr>
        <p:spPr>
          <a:xfrm>
            <a:off x="2207535" y="-1"/>
            <a:ext cx="7298603" cy="646331"/>
          </a:xfrm>
          <a:prstGeom prst="rect">
            <a:avLst/>
          </a:prstGeom>
          <a:noFill/>
        </p:spPr>
        <p:txBody>
          <a:bodyPr wrap="square" rtlCol="0">
            <a:spAutoFit/>
          </a:bodyPr>
          <a:lstStyle/>
          <a:p>
            <a:pPr algn="ctr"/>
            <a:r>
              <a:rPr lang="en-IN" sz="3600" b="1" dirty="0">
                <a:solidFill>
                  <a:srgbClr val="C00000"/>
                </a:solidFill>
                <a:latin typeface="Calibri" panose="020F0502020204030204" pitchFamily="34" charset="0"/>
                <a:ea typeface="Calibri" panose="020F0502020204030204" pitchFamily="34" charset="0"/>
                <a:cs typeface="Calibri" panose="020F0502020204030204" pitchFamily="34" charset="0"/>
              </a:rPr>
              <a:t>VARIOUS POPULAR GAMES</a:t>
            </a:r>
          </a:p>
        </p:txBody>
      </p:sp>
      <p:pic>
        <p:nvPicPr>
          <p:cNvPr id="6" name="Picture 5">
            <a:extLst>
              <a:ext uri="{FF2B5EF4-FFF2-40B4-BE49-F238E27FC236}">
                <a16:creationId xmlns:a16="http://schemas.microsoft.com/office/drawing/2014/main" id="{79F5C785-F42B-8D9A-A401-3C8DBEB02252}"/>
              </a:ext>
            </a:extLst>
          </p:cNvPr>
          <p:cNvPicPr>
            <a:picLocks noChangeAspect="1"/>
          </p:cNvPicPr>
          <p:nvPr/>
        </p:nvPicPr>
        <p:blipFill>
          <a:blip r:embed="rId2"/>
          <a:stretch>
            <a:fillRect/>
          </a:stretch>
        </p:blipFill>
        <p:spPr>
          <a:xfrm>
            <a:off x="3504231" y="2714595"/>
            <a:ext cx="1856277" cy="2025000"/>
          </a:xfrm>
          <a:prstGeom prst="rect">
            <a:avLst/>
          </a:prstGeom>
        </p:spPr>
      </p:pic>
      <p:pic>
        <p:nvPicPr>
          <p:cNvPr id="8" name="Picture 7">
            <a:extLst>
              <a:ext uri="{FF2B5EF4-FFF2-40B4-BE49-F238E27FC236}">
                <a16:creationId xmlns:a16="http://schemas.microsoft.com/office/drawing/2014/main" id="{85ACABC7-BB8D-E104-E115-047F4DC7238C}"/>
              </a:ext>
            </a:extLst>
          </p:cNvPr>
          <p:cNvPicPr>
            <a:picLocks noChangeAspect="1"/>
          </p:cNvPicPr>
          <p:nvPr/>
        </p:nvPicPr>
        <p:blipFill>
          <a:blip r:embed="rId3"/>
          <a:stretch>
            <a:fillRect/>
          </a:stretch>
        </p:blipFill>
        <p:spPr>
          <a:xfrm>
            <a:off x="5352510" y="4744866"/>
            <a:ext cx="3600000" cy="2113133"/>
          </a:xfrm>
          <a:prstGeom prst="rect">
            <a:avLst/>
          </a:prstGeom>
        </p:spPr>
      </p:pic>
      <p:pic>
        <p:nvPicPr>
          <p:cNvPr id="10" name="Picture 9">
            <a:extLst>
              <a:ext uri="{FF2B5EF4-FFF2-40B4-BE49-F238E27FC236}">
                <a16:creationId xmlns:a16="http://schemas.microsoft.com/office/drawing/2014/main" id="{553319C5-3DA4-26D7-8255-5043B9D3333B}"/>
              </a:ext>
            </a:extLst>
          </p:cNvPr>
          <p:cNvPicPr>
            <a:picLocks noChangeAspect="1"/>
          </p:cNvPicPr>
          <p:nvPr/>
        </p:nvPicPr>
        <p:blipFill>
          <a:blip r:embed="rId4"/>
          <a:stretch>
            <a:fillRect/>
          </a:stretch>
        </p:blipFill>
        <p:spPr>
          <a:xfrm>
            <a:off x="3567979" y="4707662"/>
            <a:ext cx="1801464" cy="2131343"/>
          </a:xfrm>
          <a:prstGeom prst="rect">
            <a:avLst/>
          </a:prstGeom>
        </p:spPr>
      </p:pic>
      <p:pic>
        <p:nvPicPr>
          <p:cNvPr id="12" name="Picture 11">
            <a:extLst>
              <a:ext uri="{FF2B5EF4-FFF2-40B4-BE49-F238E27FC236}">
                <a16:creationId xmlns:a16="http://schemas.microsoft.com/office/drawing/2014/main" id="{110E997B-8E9B-B03A-53DA-A5D5F5F2247B}"/>
              </a:ext>
            </a:extLst>
          </p:cNvPr>
          <p:cNvPicPr>
            <a:picLocks noChangeAspect="1"/>
          </p:cNvPicPr>
          <p:nvPr/>
        </p:nvPicPr>
        <p:blipFill>
          <a:blip r:embed="rId5"/>
          <a:stretch>
            <a:fillRect/>
          </a:stretch>
        </p:blipFill>
        <p:spPr>
          <a:xfrm>
            <a:off x="3576847" y="740723"/>
            <a:ext cx="1815997" cy="1963045"/>
          </a:xfrm>
          <a:prstGeom prst="rect">
            <a:avLst/>
          </a:prstGeom>
        </p:spPr>
      </p:pic>
      <p:pic>
        <p:nvPicPr>
          <p:cNvPr id="14" name="Picture 13">
            <a:extLst>
              <a:ext uri="{FF2B5EF4-FFF2-40B4-BE49-F238E27FC236}">
                <a16:creationId xmlns:a16="http://schemas.microsoft.com/office/drawing/2014/main" id="{92D272A3-050B-7381-2F1D-1FEFD8CCFCB9}"/>
              </a:ext>
            </a:extLst>
          </p:cNvPr>
          <p:cNvPicPr>
            <a:picLocks noChangeAspect="1"/>
          </p:cNvPicPr>
          <p:nvPr/>
        </p:nvPicPr>
        <p:blipFill>
          <a:blip r:embed="rId6"/>
          <a:stretch>
            <a:fillRect/>
          </a:stretch>
        </p:blipFill>
        <p:spPr>
          <a:xfrm>
            <a:off x="5376847" y="726973"/>
            <a:ext cx="3600000" cy="2025000"/>
          </a:xfrm>
          <a:prstGeom prst="rect">
            <a:avLst/>
          </a:prstGeom>
        </p:spPr>
      </p:pic>
      <p:pic>
        <p:nvPicPr>
          <p:cNvPr id="16" name="Picture 15">
            <a:extLst>
              <a:ext uri="{FF2B5EF4-FFF2-40B4-BE49-F238E27FC236}">
                <a16:creationId xmlns:a16="http://schemas.microsoft.com/office/drawing/2014/main" id="{09D57E7F-0FDB-0C3F-1FA7-A61277B92404}"/>
              </a:ext>
            </a:extLst>
          </p:cNvPr>
          <p:cNvPicPr>
            <a:picLocks noChangeAspect="1"/>
          </p:cNvPicPr>
          <p:nvPr/>
        </p:nvPicPr>
        <p:blipFill>
          <a:blip r:embed="rId7"/>
          <a:stretch>
            <a:fillRect/>
          </a:stretch>
        </p:blipFill>
        <p:spPr>
          <a:xfrm>
            <a:off x="-22216" y="2703769"/>
            <a:ext cx="3600000" cy="2025000"/>
          </a:xfrm>
          <a:prstGeom prst="rect">
            <a:avLst/>
          </a:prstGeom>
        </p:spPr>
      </p:pic>
      <p:pic>
        <p:nvPicPr>
          <p:cNvPr id="18" name="Picture 17">
            <a:extLst>
              <a:ext uri="{FF2B5EF4-FFF2-40B4-BE49-F238E27FC236}">
                <a16:creationId xmlns:a16="http://schemas.microsoft.com/office/drawing/2014/main" id="{032F03DE-5F07-9F48-AC8D-1F455C13036C}"/>
              </a:ext>
            </a:extLst>
          </p:cNvPr>
          <p:cNvPicPr>
            <a:picLocks noChangeAspect="1"/>
          </p:cNvPicPr>
          <p:nvPr/>
        </p:nvPicPr>
        <p:blipFill>
          <a:blip r:embed="rId8"/>
          <a:stretch>
            <a:fillRect/>
          </a:stretch>
        </p:blipFill>
        <p:spPr>
          <a:xfrm>
            <a:off x="0" y="744013"/>
            <a:ext cx="3600000" cy="1953702"/>
          </a:xfrm>
          <a:prstGeom prst="rect">
            <a:avLst/>
          </a:prstGeom>
        </p:spPr>
      </p:pic>
      <p:pic>
        <p:nvPicPr>
          <p:cNvPr id="20" name="Picture 19">
            <a:extLst>
              <a:ext uri="{FF2B5EF4-FFF2-40B4-BE49-F238E27FC236}">
                <a16:creationId xmlns:a16="http://schemas.microsoft.com/office/drawing/2014/main" id="{F3C8ABF7-0DAD-FD69-E7D8-6D0254C721CB}"/>
              </a:ext>
            </a:extLst>
          </p:cNvPr>
          <p:cNvPicPr>
            <a:picLocks noChangeAspect="1"/>
          </p:cNvPicPr>
          <p:nvPr/>
        </p:nvPicPr>
        <p:blipFill>
          <a:blip r:embed="rId9"/>
          <a:stretch>
            <a:fillRect/>
          </a:stretch>
        </p:blipFill>
        <p:spPr>
          <a:xfrm>
            <a:off x="5353446" y="2751800"/>
            <a:ext cx="3600000" cy="2025000"/>
          </a:xfrm>
          <a:prstGeom prst="rect">
            <a:avLst/>
          </a:prstGeom>
        </p:spPr>
      </p:pic>
      <p:pic>
        <p:nvPicPr>
          <p:cNvPr id="22" name="Picture 21">
            <a:extLst>
              <a:ext uri="{FF2B5EF4-FFF2-40B4-BE49-F238E27FC236}">
                <a16:creationId xmlns:a16="http://schemas.microsoft.com/office/drawing/2014/main" id="{B8C78EB2-2B2B-42EA-08A5-ECE6C1F0DB90}"/>
              </a:ext>
            </a:extLst>
          </p:cNvPr>
          <p:cNvPicPr>
            <a:picLocks noChangeAspect="1"/>
          </p:cNvPicPr>
          <p:nvPr/>
        </p:nvPicPr>
        <p:blipFill>
          <a:blip r:embed="rId10"/>
          <a:stretch>
            <a:fillRect/>
          </a:stretch>
        </p:blipFill>
        <p:spPr>
          <a:xfrm>
            <a:off x="8960564" y="2697715"/>
            <a:ext cx="3231436" cy="2186286"/>
          </a:xfrm>
          <a:prstGeom prst="rect">
            <a:avLst/>
          </a:prstGeom>
        </p:spPr>
      </p:pic>
      <p:pic>
        <p:nvPicPr>
          <p:cNvPr id="24" name="Picture 23">
            <a:extLst>
              <a:ext uri="{FF2B5EF4-FFF2-40B4-BE49-F238E27FC236}">
                <a16:creationId xmlns:a16="http://schemas.microsoft.com/office/drawing/2014/main" id="{3E812254-F4E7-015D-F052-4C06B5B0B506}"/>
              </a:ext>
            </a:extLst>
          </p:cNvPr>
          <p:cNvPicPr>
            <a:picLocks noChangeAspect="1"/>
          </p:cNvPicPr>
          <p:nvPr/>
        </p:nvPicPr>
        <p:blipFill>
          <a:blip r:embed="rId11"/>
          <a:stretch>
            <a:fillRect/>
          </a:stretch>
        </p:blipFill>
        <p:spPr>
          <a:xfrm>
            <a:off x="8952510" y="4870203"/>
            <a:ext cx="3245615" cy="1984540"/>
          </a:xfrm>
          <a:prstGeom prst="rect">
            <a:avLst/>
          </a:prstGeom>
        </p:spPr>
      </p:pic>
      <p:pic>
        <p:nvPicPr>
          <p:cNvPr id="26" name="Picture 25">
            <a:extLst>
              <a:ext uri="{FF2B5EF4-FFF2-40B4-BE49-F238E27FC236}">
                <a16:creationId xmlns:a16="http://schemas.microsoft.com/office/drawing/2014/main" id="{CCC2FFCF-7A24-1D3D-3C96-C5EB43903D85}"/>
              </a:ext>
            </a:extLst>
          </p:cNvPr>
          <p:cNvPicPr>
            <a:picLocks noChangeAspect="1"/>
          </p:cNvPicPr>
          <p:nvPr/>
        </p:nvPicPr>
        <p:blipFill>
          <a:blip r:embed="rId12"/>
          <a:stretch>
            <a:fillRect/>
          </a:stretch>
        </p:blipFill>
        <p:spPr>
          <a:xfrm>
            <a:off x="8959571" y="726192"/>
            <a:ext cx="3238554" cy="2025000"/>
          </a:xfrm>
          <a:prstGeom prst="rect">
            <a:avLst/>
          </a:prstGeom>
        </p:spPr>
      </p:pic>
      <p:pic>
        <p:nvPicPr>
          <p:cNvPr id="28" name="Picture 27">
            <a:extLst>
              <a:ext uri="{FF2B5EF4-FFF2-40B4-BE49-F238E27FC236}">
                <a16:creationId xmlns:a16="http://schemas.microsoft.com/office/drawing/2014/main" id="{CFF9F1C6-23B9-8649-23E0-9DF0AD2AE55A}"/>
              </a:ext>
            </a:extLst>
          </p:cNvPr>
          <p:cNvPicPr>
            <a:picLocks noChangeAspect="1"/>
          </p:cNvPicPr>
          <p:nvPr/>
        </p:nvPicPr>
        <p:blipFill>
          <a:blip r:embed="rId13"/>
          <a:stretch>
            <a:fillRect/>
          </a:stretch>
        </p:blipFill>
        <p:spPr>
          <a:xfrm>
            <a:off x="-32022" y="4726656"/>
            <a:ext cx="3600000" cy="2131344"/>
          </a:xfrm>
          <a:prstGeom prst="rect">
            <a:avLst/>
          </a:prstGeom>
        </p:spPr>
      </p:pic>
    </p:spTree>
    <p:extLst>
      <p:ext uri="{BB962C8B-B14F-4D97-AF65-F5344CB8AC3E}">
        <p14:creationId xmlns:p14="http://schemas.microsoft.com/office/powerpoint/2010/main" val="351757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26</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362139" y="679011"/>
            <a:ext cx="11232261" cy="4797275"/>
          </a:xfrm>
          <a:prstGeom prst="rect">
            <a:avLst/>
          </a:prstGeom>
          <a:noFill/>
        </p:spPr>
        <p:txBody>
          <a:bodyPr wrap="square" rtlCol="0">
            <a:spAutoFit/>
          </a:bodyPr>
          <a:lstStyle/>
          <a:p>
            <a:pPr marL="285750" indent="-285750" fontAlgn="base">
              <a:lnSpc>
                <a:spcPts val="2700"/>
              </a:lnSpc>
              <a:spcAft>
                <a:spcPts val="800"/>
              </a:spcAft>
              <a:buFont typeface="Wingdings" panose="05000000000000000000" pitchFamily="2" charset="2"/>
              <a:buChar char="§"/>
            </a:pPr>
            <a:r>
              <a:rPr lang="en-IN" sz="28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Game</a:t>
            </a:r>
            <a:r>
              <a:rPr lang="en-IN" sz="2800" b="1" kern="0" dirty="0">
                <a:solidFill>
                  <a:srgbClr val="7030A0"/>
                </a:solidFill>
                <a:latin typeface="Calibri" panose="020F0502020204030204" pitchFamily="34" charset="0"/>
                <a:ea typeface="Calibri" panose="020F0502020204030204" pitchFamily="34" charset="0"/>
                <a:cs typeface="Calibri" panose="020F0502020204030204" pitchFamily="34" charset="0"/>
              </a:rPr>
              <a:t>s</a:t>
            </a:r>
            <a:r>
              <a:rPr lang="en-IN" sz="28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 selection</a:t>
            </a:r>
            <a:endParaRPr lang="en-IN" sz="2800" b="1" kern="100" dirty="0">
              <a:solidFill>
                <a:srgbClr val="7030A0"/>
              </a:solidFill>
              <a:latin typeface="Calibri" panose="020F0502020204030204" pitchFamily="34" charset="0"/>
              <a:ea typeface="Calibri" panose="020F0502020204030204" pitchFamily="34" charset="0"/>
              <a:cs typeface="Calibri" panose="020F0502020204030204" pitchFamily="34" charset="0"/>
            </a:endParaRPr>
          </a:p>
          <a:p>
            <a:pPr marL="285750" indent="-28575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Biggest and widest selection of games of any OS</a:t>
            </a:r>
            <a:r>
              <a:rPr lang="en-IN" kern="0" dirty="0">
                <a:latin typeface="Calibri" panose="020F0502020204030204" pitchFamily="34" charset="0"/>
                <a:ea typeface="Calibri" panose="020F0502020204030204" pitchFamily="34" charset="0"/>
                <a:cs typeface="Calibri" panose="020F0502020204030204" pitchFamily="34" charset="0"/>
              </a:rPr>
              <a:t>. </a:t>
            </a:r>
          </a:p>
          <a:p>
            <a:pPr marL="285750" indent="-28575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Game developers are aware of this, and so they usually make sure to prioritize Windows versions of their games in order to reach the biggest audiences and get the most potential sales.</a:t>
            </a:r>
          </a:p>
          <a:p>
            <a:pPr marL="285750" indent="-285750" fontAlgn="base">
              <a:lnSpc>
                <a:spcPts val="2700"/>
              </a:lnSpc>
              <a:spcAft>
                <a:spcPts val="800"/>
              </a:spcAft>
              <a:buFont typeface="Wingdings" panose="05000000000000000000" pitchFamily="2" charset="2"/>
              <a:buChar char="§"/>
            </a:pPr>
            <a:endParaRPr lang="en-IN" kern="0" dirty="0">
              <a:latin typeface="Calibri" panose="020F0502020204030204" pitchFamily="34" charset="0"/>
              <a:ea typeface="Calibri" panose="020F0502020204030204" pitchFamily="34" charset="0"/>
              <a:cs typeface="Calibri" panose="020F0502020204030204" pitchFamily="34" charset="0"/>
            </a:endParaRPr>
          </a:p>
          <a:p>
            <a:pPr marL="285750" indent="-285750" fontAlgn="base">
              <a:lnSpc>
                <a:spcPts val="2700"/>
              </a:lnSpc>
              <a:spcAft>
                <a:spcPts val="800"/>
              </a:spcAft>
              <a:buFont typeface="Wingdings" panose="05000000000000000000" pitchFamily="2" charset="2"/>
              <a:buChar char="§"/>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fontAlgn="base">
              <a:lnSpc>
                <a:spcPts val="2700"/>
              </a:lnSpc>
              <a:spcAft>
                <a:spcPts val="800"/>
              </a:spcAft>
              <a:buFont typeface="Wingdings" panose="05000000000000000000" pitchFamily="2" charset="2"/>
              <a:buChar char="§"/>
            </a:pPr>
            <a:r>
              <a:rPr lang="en-IN" sz="28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Games stores</a:t>
            </a:r>
            <a:endParaRPr lang="en-IN" sz="2800" b="1" kern="100" dirty="0">
              <a:solidFill>
                <a:srgbClr val="7030A0"/>
              </a:solidFill>
              <a:latin typeface="Calibri" panose="020F0502020204030204" pitchFamily="34" charset="0"/>
              <a:ea typeface="Calibri" panose="020F0502020204030204" pitchFamily="34" charset="0"/>
              <a:cs typeface="Calibri" panose="020F0502020204030204" pitchFamily="34" charset="0"/>
            </a:endParaRPr>
          </a:p>
          <a:p>
            <a:pPr marL="457200" indent="-45720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Steam, </a:t>
            </a:r>
          </a:p>
          <a:p>
            <a:pPr marL="457200" indent="-45720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The Epic Games Store, </a:t>
            </a:r>
          </a:p>
          <a:p>
            <a:pPr marL="457200" indent="-45720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Uplay, </a:t>
            </a:r>
          </a:p>
          <a:p>
            <a:pPr marL="457200" indent="-457200" fontAlgn="base">
              <a:lnSpc>
                <a:spcPts val="2700"/>
              </a:lnSpc>
              <a:spcAft>
                <a:spcPts val="800"/>
              </a:spcAft>
              <a:buFont typeface="Wingdings" panose="05000000000000000000" pitchFamily="2" charset="2"/>
              <a:buChar char="§"/>
            </a:pPr>
            <a:r>
              <a:rPr lang="en-IN" sz="1800" kern="0" dirty="0">
                <a:effectLst/>
                <a:latin typeface="Calibri" panose="020F0502020204030204" pitchFamily="34" charset="0"/>
                <a:ea typeface="Calibri" panose="020F0502020204030204" pitchFamily="34" charset="0"/>
                <a:cs typeface="Calibri" panose="020F0502020204030204" pitchFamily="34" charset="0"/>
              </a:rPr>
              <a:t>Origin , etc,…</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8141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27</a:t>
            </a:fld>
            <a:endParaRPr lang="en-US" noProof="0"/>
          </a:p>
        </p:txBody>
      </p:sp>
      <p:pic>
        <p:nvPicPr>
          <p:cNvPr id="5" name="Picture 4">
            <a:extLst>
              <a:ext uri="{FF2B5EF4-FFF2-40B4-BE49-F238E27FC236}">
                <a16:creationId xmlns:a16="http://schemas.microsoft.com/office/drawing/2014/main" id="{1FDD6282-E5D4-312C-228E-33B3399BDF3E}"/>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8C8DD1C-D7DE-4EBA-FEE4-36109AD8F04F}"/>
              </a:ext>
            </a:extLst>
          </p:cNvPr>
          <p:cNvSpPr txBox="1"/>
          <p:nvPr/>
        </p:nvSpPr>
        <p:spPr>
          <a:xfrm>
            <a:off x="3132498" y="5656152"/>
            <a:ext cx="6201624" cy="523220"/>
          </a:xfrm>
          <a:prstGeom prst="rect">
            <a:avLst/>
          </a:prstGeom>
          <a:noFill/>
        </p:spPr>
        <p:txBody>
          <a:bodyPr wrap="square" rtlCol="0">
            <a:spAutoFit/>
          </a:bodyPr>
          <a:lstStyle/>
          <a:p>
            <a:pPr algn="ctr"/>
            <a:r>
              <a:rPr lang="en-IN" sz="2800" b="0" i="0" dirty="0">
                <a:solidFill>
                  <a:srgbClr val="00FFFF"/>
                </a:solidFill>
                <a:effectLst/>
                <a:latin typeface="Roboto" panose="02000000000000000000" pitchFamily="2" charset="0"/>
              </a:rPr>
              <a:t>"Gaming is my therapy."</a:t>
            </a:r>
          </a:p>
        </p:txBody>
      </p:sp>
    </p:spTree>
    <p:extLst>
      <p:ext uri="{BB962C8B-B14F-4D97-AF65-F5344CB8AC3E}">
        <p14:creationId xmlns:p14="http://schemas.microsoft.com/office/powerpoint/2010/main" val="86810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3</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089805" y="295980"/>
            <a:ext cx="7776927" cy="707886"/>
          </a:xfrm>
          <a:prstGeom prst="rect">
            <a:avLst/>
          </a:prstGeom>
          <a:noFill/>
        </p:spPr>
        <p:txBody>
          <a:bodyPr wrap="square" rtlCol="0">
            <a:spAutoFit/>
          </a:bodyPr>
          <a:lstStyle/>
          <a:p>
            <a:pPr algn="ctr"/>
            <a:r>
              <a:rPr lang="en-IN" sz="4000" b="1" dirty="0">
                <a:solidFill>
                  <a:srgbClr val="7030A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4" name="TextBox 3">
            <a:extLst>
              <a:ext uri="{FF2B5EF4-FFF2-40B4-BE49-F238E27FC236}">
                <a16:creationId xmlns:a16="http://schemas.microsoft.com/office/drawing/2014/main" id="{153B1AEF-2086-D7E2-2A6C-29247EFB9445}"/>
              </a:ext>
            </a:extLst>
          </p:cNvPr>
          <p:cNvSpPr txBox="1"/>
          <p:nvPr/>
        </p:nvSpPr>
        <p:spPr>
          <a:xfrm>
            <a:off x="7079810" y="1554260"/>
            <a:ext cx="4309449" cy="3477875"/>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A</a:t>
            </a:r>
            <a:r>
              <a:rPr lang="en-IN" sz="2000" b="0" i="0" dirty="0">
                <a:effectLst/>
                <a:latin typeface="Calibri" panose="020F0502020204030204" pitchFamily="34" charset="0"/>
                <a:ea typeface="Calibri" panose="020F0502020204030204" pitchFamily="34" charset="0"/>
                <a:cs typeface="Calibri" panose="020F0502020204030204" pitchFamily="34" charset="0"/>
              </a:rPr>
              <a:t> specialized personal computer designed for playing video games at high standards. </a:t>
            </a:r>
          </a:p>
          <a:p>
            <a:pPr marL="342900" indent="-342900" algn="just">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Gaming PCs typically differ from mainstream personal computers by using high-performance video card.</a:t>
            </a:r>
          </a:p>
          <a:p>
            <a:pPr algn="just"/>
            <a:r>
              <a:rPr lang="en-IN" sz="2000" b="0" i="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A</a:t>
            </a:r>
            <a:r>
              <a:rPr lang="en-IN" sz="2000" b="0" i="0" dirty="0">
                <a:effectLst/>
                <a:latin typeface="Calibri" panose="020F0502020204030204" pitchFamily="34" charset="0"/>
                <a:ea typeface="Calibri" panose="020F0502020204030204" pitchFamily="34" charset="0"/>
                <a:cs typeface="Calibri" panose="020F0502020204030204" pitchFamily="34" charset="0"/>
              </a:rPr>
              <a:t> high core-count CPU with raw performance and higher-performance RAM.</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39A1C2BE-851B-4449-AD70-E14AC34E9728}"/>
              </a:ext>
            </a:extLst>
          </p:cNvPr>
          <p:cNvPicPr>
            <a:picLocks noChangeAspect="1"/>
          </p:cNvPicPr>
          <p:nvPr/>
        </p:nvPicPr>
        <p:blipFill>
          <a:blip r:embed="rId2"/>
          <a:stretch>
            <a:fillRect/>
          </a:stretch>
        </p:blipFill>
        <p:spPr>
          <a:xfrm>
            <a:off x="438205" y="1554260"/>
            <a:ext cx="6243253" cy="3814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971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089805" y="295980"/>
            <a:ext cx="7776927" cy="707886"/>
          </a:xfrm>
          <a:prstGeom prst="rect">
            <a:avLst/>
          </a:prstGeom>
          <a:noFill/>
        </p:spPr>
        <p:txBody>
          <a:bodyPr wrap="square" rtlCol="0">
            <a:spAutoFit/>
          </a:bodyPr>
          <a:lstStyle/>
          <a:p>
            <a:pPr algn="ctr"/>
            <a:r>
              <a:rPr lang="en-IN" sz="4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PC BUILDING</a:t>
            </a:r>
            <a:endParaRPr lang="en-IN" sz="5400" b="1" dirty="0">
              <a:solidFill>
                <a:srgbClr val="C00000"/>
              </a:solidFill>
            </a:endParaRPr>
          </a:p>
        </p:txBody>
      </p:sp>
      <p:sp>
        <p:nvSpPr>
          <p:cNvPr id="4" name="TextBox 3">
            <a:extLst>
              <a:ext uri="{FF2B5EF4-FFF2-40B4-BE49-F238E27FC236}">
                <a16:creationId xmlns:a16="http://schemas.microsoft.com/office/drawing/2014/main" id="{153B1AEF-2086-D7E2-2A6C-29247EFB9445}"/>
              </a:ext>
            </a:extLst>
          </p:cNvPr>
          <p:cNvSpPr txBox="1"/>
          <p:nvPr/>
        </p:nvSpPr>
        <p:spPr>
          <a:xfrm>
            <a:off x="298765" y="1312753"/>
            <a:ext cx="6382693"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Building desktop PCs has become a popular hobby for most people, especially for those who play </a:t>
            </a:r>
            <a:r>
              <a:rPr lang="en-IN" sz="2000" dirty="0">
                <a:latin typeface="Calibri" panose="020F0502020204030204" pitchFamily="34" charset="0"/>
                <a:ea typeface="Calibri" panose="020F0502020204030204" pitchFamily="34" charset="0"/>
                <a:cs typeface="Calibri" panose="020F0502020204030204" pitchFamily="34" charset="0"/>
              </a:rPr>
              <a:t>video games</a:t>
            </a:r>
            <a:r>
              <a:rPr lang="en-IN" sz="2000" i="0" dirty="0">
                <a:effectLst/>
                <a:latin typeface="Calibri" panose="020F0502020204030204" pitchFamily="34" charset="0"/>
                <a:ea typeface="Calibri" panose="020F0502020204030204" pitchFamily="34" charset="0"/>
                <a:cs typeface="Calibri" panose="020F0502020204030204" pitchFamily="34" charset="0"/>
              </a:rPr>
              <a:t> (known as "</a:t>
            </a:r>
            <a:r>
              <a:rPr lang="en-IN" sz="2000" dirty="0">
                <a:latin typeface="Calibri" panose="020F0502020204030204" pitchFamily="34" charset="0"/>
                <a:ea typeface="Calibri" panose="020F0502020204030204" pitchFamily="34" charset="0"/>
                <a:cs typeface="Calibri" panose="020F0502020204030204" pitchFamily="34" charset="0"/>
              </a:rPr>
              <a:t>gamers</a:t>
            </a:r>
            <a:r>
              <a:rPr lang="en-IN" sz="2000" i="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endParaRPr lang="en-IN"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Not only they can build a desktop that can outperform other pre-built models selling in retail stores.</a:t>
            </a:r>
          </a:p>
          <a:p>
            <a:pPr marL="342900" indent="-342900" algn="just">
              <a:buFont typeface="Arial" panose="020B0604020202020204" pitchFamily="34" charset="0"/>
              <a:buChar char="•"/>
            </a:pPr>
            <a:endParaRPr lang="en-IN"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Build their own computer by adding whatever components they want, ranging from multiple </a:t>
            </a:r>
            <a:r>
              <a:rPr lang="en-IN" sz="2000" dirty="0">
                <a:latin typeface="Calibri" panose="020F0502020204030204" pitchFamily="34" charset="0"/>
                <a:ea typeface="Calibri" panose="020F0502020204030204" pitchFamily="34" charset="0"/>
                <a:cs typeface="Calibri" panose="020F0502020204030204" pitchFamily="34" charset="0"/>
              </a:rPr>
              <a:t>hard drives</a:t>
            </a:r>
            <a:r>
              <a:rPr lang="en-IN" sz="2000" i="0" dirty="0">
                <a:effectLst/>
                <a:latin typeface="Calibri" panose="020F0502020204030204" pitchFamily="34" charset="0"/>
                <a:ea typeface="Calibri" panose="020F0502020204030204" pitchFamily="34" charset="0"/>
                <a:cs typeface="Calibri" panose="020F0502020204030204" pitchFamily="34" charset="0"/>
              </a:rPr>
              <a:t>, </a:t>
            </a:r>
            <a:r>
              <a:rPr lang="en-IN" sz="2000" dirty="0">
                <a:latin typeface="Calibri" panose="020F0502020204030204" pitchFamily="34" charset="0"/>
                <a:ea typeface="Calibri" panose="020F0502020204030204" pitchFamily="34" charset="0"/>
                <a:cs typeface="Calibri" panose="020F0502020204030204" pitchFamily="34" charset="0"/>
              </a:rPr>
              <a:t>case mods</a:t>
            </a:r>
            <a:r>
              <a:rPr lang="en-IN" sz="2000" i="0" dirty="0">
                <a:effectLst/>
                <a:latin typeface="Calibri" panose="020F0502020204030204" pitchFamily="34" charset="0"/>
                <a:ea typeface="Calibri" panose="020F0502020204030204" pitchFamily="34" charset="0"/>
                <a:cs typeface="Calibri" panose="020F0502020204030204" pitchFamily="34" charset="0"/>
              </a:rPr>
              <a:t>, high-performance graphics cards, </a:t>
            </a:r>
            <a:r>
              <a:rPr lang="en-IN" sz="2000" dirty="0">
                <a:latin typeface="Calibri" panose="020F0502020204030204" pitchFamily="34" charset="0"/>
                <a:ea typeface="Calibri" panose="020F0502020204030204" pitchFamily="34" charset="0"/>
                <a:cs typeface="Calibri" panose="020F0502020204030204" pitchFamily="34" charset="0"/>
              </a:rPr>
              <a:t>liquid cooling</a:t>
            </a:r>
            <a:r>
              <a:rPr lang="en-IN" sz="2000" i="0" dirty="0">
                <a:effectLst/>
                <a:latin typeface="Calibri" panose="020F0502020204030204" pitchFamily="34" charset="0"/>
                <a:ea typeface="Calibri" panose="020F0502020204030204" pitchFamily="34" charset="0"/>
                <a:cs typeface="Calibri" panose="020F0502020204030204" pitchFamily="34" charset="0"/>
              </a:rPr>
              <a:t>, </a:t>
            </a:r>
            <a:r>
              <a:rPr lang="en-IN" sz="2000" dirty="0">
                <a:latin typeface="Calibri" panose="020F0502020204030204" pitchFamily="34" charset="0"/>
                <a:ea typeface="Calibri" panose="020F0502020204030204" pitchFamily="34" charset="0"/>
                <a:cs typeface="Calibri" panose="020F0502020204030204" pitchFamily="34" charset="0"/>
              </a:rPr>
              <a:t>multi-head</a:t>
            </a:r>
            <a:r>
              <a:rPr lang="en-IN" sz="2000" i="0" dirty="0">
                <a:effectLst/>
                <a:latin typeface="Calibri" panose="020F0502020204030204" pitchFamily="34" charset="0"/>
                <a:ea typeface="Calibri" panose="020F0502020204030204" pitchFamily="34" charset="0"/>
                <a:cs typeface="Calibri" panose="020F0502020204030204" pitchFamily="34" charset="0"/>
              </a:rPr>
              <a:t> high-resolution monitor configurations.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7827316-FDA8-C091-5D04-78AD23A3EE81}"/>
              </a:ext>
            </a:extLst>
          </p:cNvPr>
          <p:cNvPicPr>
            <a:picLocks noChangeAspect="1"/>
          </p:cNvPicPr>
          <p:nvPr/>
        </p:nvPicPr>
        <p:blipFill>
          <a:blip r:embed="rId2"/>
          <a:stretch>
            <a:fillRect/>
          </a:stretch>
        </p:blipFill>
        <p:spPr>
          <a:xfrm>
            <a:off x="6989276" y="1003866"/>
            <a:ext cx="4798336" cy="5134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439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5</a:t>
            </a:fld>
            <a:endParaRPr lang="en-US" noProof="0"/>
          </a:p>
        </p:txBody>
      </p:sp>
      <p:sp>
        <p:nvSpPr>
          <p:cNvPr id="3" name="TextBox 2">
            <a:extLst>
              <a:ext uri="{FF2B5EF4-FFF2-40B4-BE49-F238E27FC236}">
                <a16:creationId xmlns:a16="http://schemas.microsoft.com/office/drawing/2014/main" id="{F9B1E89C-65C7-66BF-CF14-873FEB32B007}"/>
              </a:ext>
            </a:extLst>
          </p:cNvPr>
          <p:cNvSpPr txBox="1"/>
          <p:nvPr/>
        </p:nvSpPr>
        <p:spPr>
          <a:xfrm>
            <a:off x="2207536" y="316579"/>
            <a:ext cx="7776927" cy="646331"/>
          </a:xfrm>
          <a:prstGeom prst="rect">
            <a:avLst/>
          </a:prstGeom>
          <a:noFill/>
        </p:spPr>
        <p:txBody>
          <a:bodyPr wrap="square" rtlCol="0">
            <a:spAutoFit/>
          </a:bodyPr>
          <a:lstStyle/>
          <a:p>
            <a:pPr algn="ctr"/>
            <a:r>
              <a:rPr lang="en-IN" sz="3600" b="1" dirty="0">
                <a:solidFill>
                  <a:srgbClr val="7030A0"/>
                </a:solidFill>
                <a:latin typeface="Calibri" panose="020F0502020204030204" pitchFamily="34" charset="0"/>
                <a:ea typeface="Calibri" panose="020F0502020204030204" pitchFamily="34" charset="0"/>
                <a:cs typeface="Calibri" panose="020F0502020204030204" pitchFamily="34" charset="0"/>
              </a:rPr>
              <a:t>PARTS REQUIRED FOR PC GAMING</a:t>
            </a:r>
          </a:p>
        </p:txBody>
      </p:sp>
      <p:sp>
        <p:nvSpPr>
          <p:cNvPr id="4" name="TextBox 3">
            <a:extLst>
              <a:ext uri="{FF2B5EF4-FFF2-40B4-BE49-F238E27FC236}">
                <a16:creationId xmlns:a16="http://schemas.microsoft.com/office/drawing/2014/main" id="{153B1AEF-2086-D7E2-2A6C-29247EFB9445}"/>
              </a:ext>
            </a:extLst>
          </p:cNvPr>
          <p:cNvSpPr txBox="1"/>
          <p:nvPr/>
        </p:nvSpPr>
        <p:spPr>
          <a:xfrm>
            <a:off x="552260" y="1863072"/>
            <a:ext cx="5033728"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Motherboard(Mainboard)</a:t>
            </a:r>
            <a:endParaRPr lang="en-IN" sz="32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552260" y="3132567"/>
            <a:ext cx="5543739" cy="166359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motherboard acts as the 'backbone of the computer’</a:t>
            </a:r>
          </a:p>
          <a:p>
            <a:pPr marL="285750" indent="-285750">
              <a:lnSpc>
                <a:spcPct val="107000"/>
              </a:lnSpc>
              <a:spcAft>
                <a:spcPts val="800"/>
              </a:spcAft>
              <a:buFont typeface="Arial" panose="020B0604020202020204" pitchFamily="34" charset="0"/>
              <a:buChar char="•"/>
            </a:pPr>
            <a:r>
              <a:rPr lang="en-IN" b="0" i="0" dirty="0">
                <a:solidFill>
                  <a:srgbClr val="1A1A1A"/>
                </a:solidFill>
                <a:effectLst/>
                <a:latin typeface="BreveText"/>
              </a:rPr>
              <a:t>Motherboards come in a couple of flavours, but the most important thing to know is what kind of socket it has. There are basically two: </a:t>
            </a:r>
            <a:r>
              <a:rPr lang="en-IN" b="1" i="0" dirty="0">
                <a:solidFill>
                  <a:srgbClr val="1A1A1A"/>
                </a:solidFill>
                <a:effectLst/>
                <a:latin typeface="BreveText"/>
              </a:rPr>
              <a:t>LGA</a:t>
            </a:r>
            <a:r>
              <a:rPr lang="en-IN" b="0" i="0" dirty="0">
                <a:solidFill>
                  <a:srgbClr val="1A1A1A"/>
                </a:solidFill>
                <a:effectLst/>
                <a:latin typeface="BreveText"/>
              </a:rPr>
              <a:t> and </a:t>
            </a:r>
            <a:r>
              <a:rPr lang="en-IN" b="1" i="0" dirty="0">
                <a:solidFill>
                  <a:srgbClr val="1A1A1A"/>
                </a:solidFill>
                <a:effectLst/>
                <a:latin typeface="BreveText"/>
              </a:rPr>
              <a:t>AM</a:t>
            </a:r>
            <a:r>
              <a:rPr lang="en-IN" b="0" i="0" dirty="0">
                <a:solidFill>
                  <a:srgbClr val="1A1A1A"/>
                </a:solidFill>
                <a:effectLst/>
                <a:latin typeface="BreveText"/>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1830287-8AB0-1419-FF5C-68A9C6C20ACC}"/>
              </a:ext>
            </a:extLst>
          </p:cNvPr>
          <p:cNvPicPr>
            <a:picLocks noChangeAspect="1"/>
          </p:cNvPicPr>
          <p:nvPr/>
        </p:nvPicPr>
        <p:blipFill>
          <a:blip r:embed="rId2"/>
          <a:stretch>
            <a:fillRect/>
          </a:stretch>
        </p:blipFill>
        <p:spPr>
          <a:xfrm>
            <a:off x="6554724" y="843042"/>
            <a:ext cx="5637276" cy="5485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0975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6</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552260" y="1863072"/>
            <a:ext cx="5033728" cy="532903"/>
          </a:xfrm>
          <a:prstGeom prst="rect">
            <a:avLst/>
          </a:prstGeom>
          <a:noFill/>
        </p:spPr>
        <p:txBody>
          <a:bodyPr wrap="square" rtlCol="0">
            <a:spAutoFit/>
          </a:bodyPr>
          <a:lstStyle/>
          <a:p>
            <a:pPr>
              <a:lnSpc>
                <a:spcPct val="107000"/>
              </a:lnSpc>
              <a:spcAft>
                <a:spcPts val="800"/>
              </a:spcAf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CPU</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(Central Processing Unit)</a:t>
            </a:r>
          </a:p>
        </p:txBody>
      </p:sp>
      <p:sp>
        <p:nvSpPr>
          <p:cNvPr id="9" name="TextBox 8">
            <a:extLst>
              <a:ext uri="{FF2B5EF4-FFF2-40B4-BE49-F238E27FC236}">
                <a16:creationId xmlns:a16="http://schemas.microsoft.com/office/drawing/2014/main" id="{72988555-BAE2-B37A-B5FD-3A0E1DDACC57}"/>
              </a:ext>
            </a:extLst>
          </p:cNvPr>
          <p:cNvSpPr txBox="1"/>
          <p:nvPr/>
        </p:nvSpPr>
        <p:spPr>
          <a:xfrm>
            <a:off x="552261" y="2545905"/>
            <a:ext cx="5543739" cy="1766189"/>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CPU (central processing unit) is often referred to the brains of the computer</a:t>
            </a:r>
          </a:p>
          <a:p>
            <a:pPr marL="285750" indent="-285750" algn="just">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 CPU we selected is the Intel Core i5 CPU and above</a:t>
            </a:r>
          </a:p>
          <a:p>
            <a:pPr marL="285750" indent="-285750" algn="just">
              <a:lnSpc>
                <a:spcPct val="107000"/>
              </a:lnSpc>
              <a:spcAft>
                <a:spcPts val="800"/>
              </a:spcAft>
              <a:buFont typeface="Arial" panose="020B0604020202020204" pitchFamily="34" charset="0"/>
              <a:buChar char="•"/>
            </a:pPr>
            <a:r>
              <a:rPr lang="en-IN" kern="100" dirty="0">
                <a:latin typeface="Calibri" panose="020F0502020204030204" pitchFamily="34" charset="0"/>
                <a:ea typeface="Calibri" panose="020F0502020204030204" pitchFamily="34" charset="0"/>
                <a:cs typeface="Times New Roman" panose="02020603050405020304" pitchFamily="18" charset="0"/>
              </a:rPr>
              <a:t>Intel and AMD </a:t>
            </a:r>
            <a:r>
              <a:rPr lang="en-IN" kern="100" dirty="0" err="1">
                <a:latin typeface="Calibri" panose="020F0502020204030204" pitchFamily="34" charset="0"/>
                <a:ea typeface="Calibri" panose="020F0502020204030204" pitchFamily="34" charset="0"/>
                <a:cs typeface="Times New Roman" panose="02020603050405020304" pitchFamily="18" charset="0"/>
              </a:rPr>
              <a:t>Ryzen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5D311D5F-925A-16FD-4D09-064CF50613EB}"/>
              </a:ext>
            </a:extLst>
          </p:cNvPr>
          <p:cNvPicPr>
            <a:picLocks noChangeAspect="1"/>
          </p:cNvPicPr>
          <p:nvPr/>
        </p:nvPicPr>
        <p:blipFill rotWithShape="1">
          <a:blip r:embed="rId2"/>
          <a:srcRect l="23844" t="-686" r="21208" b="686"/>
          <a:stretch/>
        </p:blipFill>
        <p:spPr>
          <a:xfrm>
            <a:off x="6479265" y="706169"/>
            <a:ext cx="5160475" cy="5282697"/>
          </a:xfrm>
          <a:prstGeom prst="rect">
            <a:avLst/>
          </a:prstGeom>
        </p:spPr>
      </p:pic>
    </p:spTree>
    <p:extLst>
      <p:ext uri="{BB962C8B-B14F-4D97-AF65-F5344CB8AC3E}">
        <p14:creationId xmlns:p14="http://schemas.microsoft.com/office/powerpoint/2010/main" val="49042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7</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560672" y="717093"/>
            <a:ext cx="5033728" cy="461665"/>
          </a:xfrm>
          <a:prstGeom prst="rect">
            <a:avLst/>
          </a:prstGeom>
          <a:noFill/>
        </p:spPr>
        <p:txBody>
          <a:bodyPr wrap="square" rtlCol="0">
            <a:spAutoFit/>
          </a:bodyPr>
          <a:lstStyle/>
          <a:p>
            <a:pPr algn="ctr"/>
            <a:r>
              <a:rPr lang="en-IN" sz="2400" b="1" dirty="0">
                <a:effectLst/>
                <a:latin typeface="Calibri" panose="020F0502020204030204" pitchFamily="34" charset="0"/>
                <a:ea typeface="Calibri" panose="020F0502020204030204" pitchFamily="34" charset="0"/>
                <a:cs typeface="Times New Roman" panose="02020603050405020304" pitchFamily="18" charset="0"/>
              </a:rPr>
              <a:t>RAM</a:t>
            </a:r>
            <a:r>
              <a:rPr lang="en-IN" sz="2400" dirty="0">
                <a:effectLst/>
                <a:latin typeface="Calibri" panose="020F0502020204030204" pitchFamily="34" charset="0"/>
                <a:ea typeface="Calibri" panose="020F0502020204030204" pitchFamily="34" charset="0"/>
                <a:cs typeface="Times New Roman" panose="02020603050405020304" pitchFamily="18" charset="0"/>
              </a:rPr>
              <a:t>(Random Access Memory)</a:t>
            </a:r>
            <a:endParaRPr lang="en-IN" sz="40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6385678" y="1708921"/>
            <a:ext cx="5543739" cy="2525948"/>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W</a:t>
            </a:r>
            <a:r>
              <a:rPr lang="en-IN" sz="1800" dirty="0">
                <a:effectLst/>
                <a:latin typeface="Calibri" panose="020F0502020204030204" pitchFamily="34" charset="0"/>
                <a:ea typeface="Calibri" panose="020F0502020204030204" pitchFamily="34" charset="0"/>
                <a:cs typeface="Times New Roman" panose="02020603050405020304" pitchFamily="18" charset="0"/>
              </a:rPr>
              <a:t>here game information is stored to be loaded or retrieved quickly. </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Here gamers consider how much RAM they might need, the frequency at which data can be transferred and speed (latency) of that information.</a:t>
            </a:r>
          </a:p>
          <a:p>
            <a:pPr marL="285750" indent="-285750" algn="just">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Mostly </a:t>
            </a:r>
            <a:r>
              <a:rPr lang="en-IN" sz="2000" i="0" dirty="0">
                <a:effectLst/>
                <a:latin typeface="Calibri" panose="020F0502020204030204" pitchFamily="34" charset="0"/>
                <a:ea typeface="Calibri" panose="020F0502020204030204" pitchFamily="34" charset="0"/>
                <a:cs typeface="Calibri" panose="020F0502020204030204" pitchFamily="34" charset="0"/>
              </a:rPr>
              <a:t>DDR4, DDR5 are used </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en-IN" sz="200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Trident, Samsung, Patriot Viper, Vengeance </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0D02D59-E91E-AA4C-512A-D03F97C84275}"/>
              </a:ext>
            </a:extLst>
          </p:cNvPr>
          <p:cNvPicPr>
            <a:picLocks noChangeAspect="1"/>
          </p:cNvPicPr>
          <p:nvPr/>
        </p:nvPicPr>
        <p:blipFill>
          <a:blip r:embed="rId2"/>
          <a:stretch>
            <a:fillRect/>
          </a:stretch>
        </p:blipFill>
        <p:spPr>
          <a:xfrm>
            <a:off x="298801" y="1708921"/>
            <a:ext cx="5507523" cy="3440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526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8</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775876" y="796707"/>
            <a:ext cx="5033728" cy="532903"/>
          </a:xfrm>
          <a:prstGeom prst="rect">
            <a:avLst/>
          </a:prstGeom>
          <a:noFill/>
        </p:spPr>
        <p:txBody>
          <a:bodyPr wrap="square" rtlCol="0">
            <a:spAutoFit/>
          </a:bodyPr>
          <a:lstStyle/>
          <a:p>
            <a:pPr algn="ctr">
              <a:lnSpc>
                <a:spcPct val="107000"/>
              </a:lnSpc>
              <a:spcAft>
                <a:spcPts val="800"/>
              </a:spcAf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Graphic Card(GPU)</a:t>
            </a:r>
          </a:p>
        </p:txBody>
      </p:sp>
      <p:sp>
        <p:nvSpPr>
          <p:cNvPr id="9" name="TextBox 8">
            <a:extLst>
              <a:ext uri="{FF2B5EF4-FFF2-40B4-BE49-F238E27FC236}">
                <a16:creationId xmlns:a16="http://schemas.microsoft.com/office/drawing/2014/main" id="{72988555-BAE2-B37A-B5FD-3A0E1DDACC57}"/>
              </a:ext>
            </a:extLst>
          </p:cNvPr>
          <p:cNvSpPr txBox="1"/>
          <p:nvPr/>
        </p:nvSpPr>
        <p:spPr>
          <a:xfrm>
            <a:off x="642795" y="1430515"/>
            <a:ext cx="5543739" cy="3453189"/>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Major part required for gaming</a:t>
            </a:r>
          </a:p>
          <a:p>
            <a:pPr marL="285750" indent="-285750" algn="just">
              <a:lnSpc>
                <a:spcPct val="107000"/>
              </a:lnSpc>
              <a:spcAft>
                <a:spcPts val="800"/>
              </a:spcAft>
              <a:buFont typeface="Arial" panose="020B0604020202020204" pitchFamily="34" charset="0"/>
              <a:buChar char="•"/>
            </a:pPr>
            <a:r>
              <a:rPr lang="en-IN" i="0" dirty="0">
                <a:effectLst/>
                <a:latin typeface="Calibri" panose="020F0502020204030204" pitchFamily="34" charset="0"/>
                <a:ea typeface="Calibri" panose="020F0502020204030204" pitchFamily="34" charset="0"/>
                <a:cs typeface="Calibri" panose="020F0502020204030204" pitchFamily="34" charset="0"/>
              </a:rPr>
              <a:t>A graphics card (also called a video card, display card, graphics adapter, VGA card/VGA, video adapter, display adapter, or colloquially GPU) is a </a:t>
            </a:r>
            <a:r>
              <a:rPr lang="en-IN" dirty="0">
                <a:latin typeface="Calibri" panose="020F0502020204030204" pitchFamily="34" charset="0"/>
                <a:ea typeface="Calibri" panose="020F0502020204030204" pitchFamily="34" charset="0"/>
                <a:cs typeface="Calibri" panose="020F0502020204030204" pitchFamily="34" charset="0"/>
              </a:rPr>
              <a:t>computer</a:t>
            </a:r>
            <a:r>
              <a:rPr lang="en-IN" i="0" dirty="0">
                <a:effectLst/>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ea typeface="Calibri" panose="020F0502020204030204" pitchFamily="34" charset="0"/>
                <a:cs typeface="Calibri" panose="020F0502020204030204" pitchFamily="34" charset="0"/>
              </a:rPr>
              <a:t>expansion card</a:t>
            </a:r>
            <a:r>
              <a:rPr lang="en-IN" i="0" dirty="0">
                <a:effectLst/>
                <a:latin typeface="Calibri" panose="020F0502020204030204" pitchFamily="34" charset="0"/>
                <a:ea typeface="Calibri" panose="020F0502020204030204" pitchFamily="34" charset="0"/>
                <a:cs typeface="Calibri" panose="020F0502020204030204" pitchFamily="34" charset="0"/>
              </a:rPr>
              <a:t> that generates a feed of </a:t>
            </a:r>
            <a:r>
              <a:rPr lang="en-IN" dirty="0">
                <a:latin typeface="Calibri" panose="020F0502020204030204" pitchFamily="34" charset="0"/>
                <a:ea typeface="Calibri" panose="020F0502020204030204" pitchFamily="34" charset="0"/>
                <a:cs typeface="Calibri" panose="020F0502020204030204" pitchFamily="34" charset="0"/>
              </a:rPr>
              <a:t>graphics</a:t>
            </a:r>
            <a:r>
              <a:rPr lang="en-IN" i="0" dirty="0">
                <a:effectLst/>
                <a:latin typeface="Calibri" panose="020F0502020204030204" pitchFamily="34" charset="0"/>
                <a:ea typeface="Calibri" panose="020F0502020204030204" pitchFamily="34" charset="0"/>
                <a:cs typeface="Calibri" panose="020F0502020204030204" pitchFamily="34" charset="0"/>
              </a:rPr>
              <a:t> output to a </a:t>
            </a:r>
            <a:r>
              <a:rPr lang="en-IN" dirty="0">
                <a:latin typeface="Calibri" panose="020F0502020204030204" pitchFamily="34" charset="0"/>
                <a:ea typeface="Calibri" panose="020F0502020204030204" pitchFamily="34" charset="0"/>
                <a:cs typeface="Calibri" panose="020F0502020204030204" pitchFamily="34" charset="0"/>
              </a:rPr>
              <a:t>display device</a:t>
            </a:r>
            <a:r>
              <a:rPr lang="en-IN" i="0" dirty="0">
                <a:effectLst/>
                <a:latin typeface="Calibri" panose="020F0502020204030204" pitchFamily="34" charset="0"/>
                <a:ea typeface="Calibri" panose="020F0502020204030204" pitchFamily="34" charset="0"/>
                <a:cs typeface="Calibri" panose="020F0502020204030204" pitchFamily="34" charset="0"/>
              </a:rPr>
              <a:t> such as a </a:t>
            </a:r>
            <a:r>
              <a:rPr lang="en-IN" dirty="0">
                <a:latin typeface="Calibri" panose="020F0502020204030204" pitchFamily="34" charset="0"/>
                <a:ea typeface="Calibri" panose="020F0502020204030204" pitchFamily="34" charset="0"/>
                <a:cs typeface="Calibri" panose="020F0502020204030204" pitchFamily="34" charset="0"/>
              </a:rPr>
              <a:t>monitor</a:t>
            </a:r>
            <a:r>
              <a:rPr lang="en-IN" i="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 </a:t>
            </a:r>
            <a:r>
              <a:rPr lang="en-IN" b="0" i="0" dirty="0">
                <a:effectLst/>
                <a:latin typeface="Google Sans"/>
              </a:rPr>
              <a:t>Nvidia GeForce </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en-IN" b="0" i="0" dirty="0">
                <a:effectLst/>
                <a:latin typeface="Google Sans"/>
              </a:rPr>
              <a:t>AMD Radeon</a:t>
            </a:r>
            <a:endParaRPr lang="en-IN" i="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A6C97C-C968-13F1-61D9-9DA8F71EC6BF}"/>
              </a:ext>
            </a:extLst>
          </p:cNvPr>
          <p:cNvPicPr>
            <a:picLocks noChangeAspect="1"/>
          </p:cNvPicPr>
          <p:nvPr/>
        </p:nvPicPr>
        <p:blipFill>
          <a:blip r:embed="rId2"/>
          <a:stretch>
            <a:fillRect/>
          </a:stretch>
        </p:blipFill>
        <p:spPr>
          <a:xfrm>
            <a:off x="6382398" y="1161481"/>
            <a:ext cx="5510803" cy="3675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A7DFC-A85B-5CF3-A6FF-F411FB258F61}"/>
              </a:ext>
            </a:extLst>
          </p:cNvPr>
          <p:cNvSpPr>
            <a:spLocks noGrp="1"/>
          </p:cNvSpPr>
          <p:nvPr>
            <p:ph type="sldNum" sz="quarter" idx="11"/>
          </p:nvPr>
        </p:nvSpPr>
        <p:spPr/>
        <p:txBody>
          <a:bodyPr/>
          <a:lstStyle/>
          <a:p>
            <a:fld id="{058DB212-BFA2-403F-85EF-DFD3FF6D973A}" type="slidenum">
              <a:rPr lang="en-US" noProof="0" smtClean="0"/>
              <a:pPr/>
              <a:t>9</a:t>
            </a:fld>
            <a:endParaRPr lang="en-US" noProof="0"/>
          </a:p>
        </p:txBody>
      </p:sp>
      <p:sp>
        <p:nvSpPr>
          <p:cNvPr id="4" name="TextBox 3">
            <a:extLst>
              <a:ext uri="{FF2B5EF4-FFF2-40B4-BE49-F238E27FC236}">
                <a16:creationId xmlns:a16="http://schemas.microsoft.com/office/drawing/2014/main" id="{153B1AEF-2086-D7E2-2A6C-29247EFB9445}"/>
              </a:ext>
            </a:extLst>
          </p:cNvPr>
          <p:cNvSpPr txBox="1"/>
          <p:nvPr/>
        </p:nvSpPr>
        <p:spPr>
          <a:xfrm>
            <a:off x="624688" y="1908339"/>
            <a:ext cx="5033728" cy="523220"/>
          </a:xfrm>
          <a:prstGeom prst="rect">
            <a:avLst/>
          </a:prstGeom>
          <a:noFill/>
        </p:spPr>
        <p:txBody>
          <a:bodyPr wrap="square" rtlCol="0">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Gaming Case</a:t>
            </a:r>
            <a:endParaRPr lang="en-IN" sz="54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988555-BAE2-B37A-B5FD-3A0E1DDACC57}"/>
              </a:ext>
            </a:extLst>
          </p:cNvPr>
          <p:cNvSpPr txBox="1"/>
          <p:nvPr/>
        </p:nvSpPr>
        <p:spPr>
          <a:xfrm>
            <a:off x="552260" y="3132567"/>
            <a:ext cx="5543739" cy="1826910"/>
          </a:xfrm>
          <a:prstGeom prst="rect">
            <a:avLst/>
          </a:prstGeom>
          <a:noFill/>
        </p:spPr>
        <p:txBody>
          <a:bodyPr wrap="square" rtlCol="0">
            <a:spAutoFit/>
          </a:bodyPr>
          <a:lstStyle/>
          <a:p>
            <a:pPr marL="342900" indent="-342900" algn="just">
              <a:lnSpc>
                <a:spcPct val="107000"/>
              </a:lnSpc>
              <a:spcAft>
                <a:spcPts val="800"/>
              </a:spcAf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Computer cases usually include sheet metal enclosures for a </a:t>
            </a:r>
            <a:r>
              <a:rPr lang="en-IN" sz="2000" dirty="0">
                <a:latin typeface="Calibri" panose="020F0502020204030204" pitchFamily="34" charset="0"/>
                <a:ea typeface="Calibri" panose="020F0502020204030204" pitchFamily="34" charset="0"/>
                <a:cs typeface="Calibri" panose="020F0502020204030204" pitchFamily="34" charset="0"/>
              </a:rPr>
              <a:t>power supply unit</a:t>
            </a:r>
            <a:r>
              <a:rPr lang="en-IN" sz="2000" b="0" i="0" dirty="0">
                <a:effectLst/>
                <a:latin typeface="Calibri" panose="020F0502020204030204" pitchFamily="34" charset="0"/>
                <a:ea typeface="Calibri" panose="020F0502020204030204" pitchFamily="34" charset="0"/>
                <a:cs typeface="Calibri" panose="020F0502020204030204" pitchFamily="34" charset="0"/>
              </a:rPr>
              <a:t> and </a:t>
            </a:r>
            <a:r>
              <a:rPr lang="en-IN" sz="2000" dirty="0">
                <a:latin typeface="Calibri" panose="020F0502020204030204" pitchFamily="34" charset="0"/>
                <a:ea typeface="Calibri" panose="020F0502020204030204" pitchFamily="34" charset="0"/>
                <a:cs typeface="Calibri" panose="020F0502020204030204" pitchFamily="34" charset="0"/>
              </a:rPr>
              <a:t>drive bays</a:t>
            </a:r>
          </a:p>
          <a:p>
            <a:pPr marL="342900" indent="-342900" algn="just">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We can modify our </a:t>
            </a:r>
            <a:r>
              <a:rPr lang="en-IN" sz="2000" b="0" i="0" dirty="0">
                <a:effectLst/>
                <a:latin typeface="Calibri" panose="020F0502020204030204" pitchFamily="34" charset="0"/>
                <a:ea typeface="Calibri" panose="020F0502020204030204" pitchFamily="34" charset="0"/>
                <a:cs typeface="Calibri" panose="020F0502020204030204" pitchFamily="34" charset="0"/>
              </a:rPr>
              <a:t>Computer cases</a:t>
            </a:r>
            <a:r>
              <a:rPr lang="en-IN" sz="2000" dirty="0">
                <a:latin typeface="Calibri" panose="020F0502020204030204" pitchFamily="34" charset="0"/>
                <a:ea typeface="Calibri" panose="020F0502020204030204" pitchFamily="34" charset="0"/>
                <a:cs typeface="Calibri" panose="020F0502020204030204" pitchFamily="34" charset="0"/>
              </a:rPr>
              <a:t> to Gaming Case by RGB,s and RGB fans</a:t>
            </a:r>
          </a:p>
        </p:txBody>
      </p:sp>
      <p:pic>
        <p:nvPicPr>
          <p:cNvPr id="7" name="Picture 6">
            <a:extLst>
              <a:ext uri="{FF2B5EF4-FFF2-40B4-BE49-F238E27FC236}">
                <a16:creationId xmlns:a16="http://schemas.microsoft.com/office/drawing/2014/main" id="{7FBABA09-4839-472D-2A96-92A9C434C97A}"/>
              </a:ext>
            </a:extLst>
          </p:cNvPr>
          <p:cNvPicPr>
            <a:picLocks noChangeAspect="1"/>
          </p:cNvPicPr>
          <p:nvPr/>
        </p:nvPicPr>
        <p:blipFill>
          <a:blip r:embed="rId2"/>
          <a:stretch>
            <a:fillRect/>
          </a:stretch>
        </p:blipFill>
        <p:spPr>
          <a:xfrm>
            <a:off x="6533586" y="924558"/>
            <a:ext cx="4962505" cy="5008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432179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613</TotalTime>
  <Words>1066</Words>
  <Application>Microsoft Office PowerPoint</Application>
  <PresentationFormat>Widescreen</PresentationFormat>
  <Paragraphs>172</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BreveText</vt:lpstr>
      <vt:lpstr>Calibri</vt:lpstr>
      <vt:lpstr>Google Sans</vt:lpstr>
      <vt:lpstr>Linux Libertine</vt:lpstr>
      <vt:lpstr>Lucida Sans Typewriter</vt:lpstr>
      <vt:lpstr>Open Sans</vt:lpstr>
      <vt:lpstr>Roboto</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Lande</dc:creator>
  <cp:lastModifiedBy>Aditya Lande</cp:lastModifiedBy>
  <cp:revision>9</cp:revision>
  <dcterms:created xsi:type="dcterms:W3CDTF">2023-09-26T16:14:10Z</dcterms:created>
  <dcterms:modified xsi:type="dcterms:W3CDTF">2023-09-27T16:56:03Z</dcterms:modified>
</cp:coreProperties>
</file>